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489" r:id="rId2"/>
    <p:sldId id="454" r:id="rId3"/>
    <p:sldId id="433" r:id="rId4"/>
    <p:sldId id="434" r:id="rId5"/>
    <p:sldId id="257" r:id="rId6"/>
    <p:sldId id="276" r:id="rId7"/>
    <p:sldId id="285" r:id="rId8"/>
    <p:sldId id="286" r:id="rId9"/>
    <p:sldId id="367" r:id="rId10"/>
    <p:sldId id="369" r:id="rId11"/>
    <p:sldId id="395" r:id="rId12"/>
    <p:sldId id="490" r:id="rId13"/>
    <p:sldId id="402" r:id="rId14"/>
    <p:sldId id="396" r:id="rId15"/>
    <p:sldId id="397" r:id="rId16"/>
    <p:sldId id="398" r:id="rId17"/>
    <p:sldId id="399" r:id="rId18"/>
    <p:sldId id="374" r:id="rId19"/>
    <p:sldId id="465" r:id="rId20"/>
    <p:sldId id="473" r:id="rId21"/>
    <p:sldId id="438" r:id="rId22"/>
    <p:sldId id="474" r:id="rId23"/>
    <p:sldId id="447" r:id="rId24"/>
    <p:sldId id="475" r:id="rId25"/>
    <p:sldId id="483" r:id="rId26"/>
    <p:sldId id="449" r:id="rId27"/>
    <p:sldId id="450" r:id="rId28"/>
    <p:sldId id="451" r:id="rId29"/>
    <p:sldId id="453" r:id="rId30"/>
    <p:sldId id="488" r:id="rId31"/>
  </p:sldIdLst>
  <p:sldSz cx="13444538"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32">
          <p15:clr>
            <a:srgbClr val="A4A3A4"/>
          </p15:clr>
        </p15:guide>
        <p15:guide id="2" pos="26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CFC"/>
    <a:srgbClr val="ED1D7A"/>
    <a:srgbClr val="DC2E64"/>
    <a:srgbClr val="F62F08"/>
    <a:srgbClr val="004258"/>
    <a:srgbClr val="A4ACB0"/>
    <a:srgbClr val="E5243B"/>
    <a:srgbClr val="19486A"/>
    <a:srgbClr val="A3AB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60AEF-C084-4B3A-89D1-6587A24B2973}" v="22" dt="2023-04-01T10:23:56.811"/>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94147" autoAdjust="0"/>
  </p:normalViewPr>
  <p:slideViewPr>
    <p:cSldViewPr>
      <p:cViewPr varScale="1">
        <p:scale>
          <a:sx n="102" d="100"/>
          <a:sy n="102" d="100"/>
        </p:scale>
        <p:origin x="432" y="114"/>
      </p:cViewPr>
      <p:guideLst>
        <p:guide orient="horz" pos="3032"/>
        <p:guide pos="2685"/>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Vitali" userId="316648f3462f1562" providerId="LiveId" clId="{CE260AEF-C084-4B3A-89D1-6587A24B2973}"/>
    <pc:docChg chg="custSel delSld modSld">
      <pc:chgData name="Walter Vitali" userId="316648f3462f1562" providerId="LiveId" clId="{CE260AEF-C084-4B3A-89D1-6587A24B2973}" dt="2023-04-01T10:22:57.894" v="1451" actId="2696"/>
      <pc:docMkLst>
        <pc:docMk/>
      </pc:docMkLst>
      <pc:sldChg chg="del">
        <pc:chgData name="Walter Vitali" userId="316648f3462f1562" providerId="LiveId" clId="{CE260AEF-C084-4B3A-89D1-6587A24B2973}" dt="2023-04-01T10:22:47.694" v="1448" actId="2696"/>
        <pc:sldMkLst>
          <pc:docMk/>
          <pc:sldMk cId="0" sldId="257"/>
        </pc:sldMkLst>
      </pc:sldChg>
      <pc:sldChg chg="del">
        <pc:chgData name="Walter Vitali" userId="316648f3462f1562" providerId="LiveId" clId="{CE260AEF-C084-4B3A-89D1-6587A24B2973}" dt="2023-04-01T10:22:50.575" v="1449" actId="2696"/>
        <pc:sldMkLst>
          <pc:docMk/>
          <pc:sldMk cId="0" sldId="276"/>
        </pc:sldMkLst>
      </pc:sldChg>
      <pc:sldChg chg="del">
        <pc:chgData name="Walter Vitali" userId="316648f3462f1562" providerId="LiveId" clId="{CE260AEF-C084-4B3A-89D1-6587A24B2973}" dt="2023-04-01T10:22:54.476" v="1450" actId="2696"/>
        <pc:sldMkLst>
          <pc:docMk/>
          <pc:sldMk cId="0" sldId="285"/>
        </pc:sldMkLst>
      </pc:sldChg>
      <pc:sldChg chg="del">
        <pc:chgData name="Walter Vitali" userId="316648f3462f1562" providerId="LiveId" clId="{CE260AEF-C084-4B3A-89D1-6587A24B2973}" dt="2023-04-01T10:22:57.894" v="1451" actId="2696"/>
        <pc:sldMkLst>
          <pc:docMk/>
          <pc:sldMk cId="0" sldId="286"/>
        </pc:sldMkLst>
      </pc:sldChg>
      <pc:sldChg chg="modSp mod">
        <pc:chgData name="Walter Vitali" userId="316648f3462f1562" providerId="LiveId" clId="{CE260AEF-C084-4B3A-89D1-6587A24B2973}" dt="2023-03-17T16:21:50.017" v="1299" actId="20577"/>
        <pc:sldMkLst>
          <pc:docMk/>
          <pc:sldMk cId="868485004" sldId="367"/>
        </pc:sldMkLst>
        <pc:spChg chg="mod">
          <ac:chgData name="Walter Vitali" userId="316648f3462f1562" providerId="LiveId" clId="{CE260AEF-C084-4B3A-89D1-6587A24B2973}" dt="2023-03-17T16:21:50.017" v="1299" actId="20577"/>
          <ac:spMkLst>
            <pc:docMk/>
            <pc:sldMk cId="868485004" sldId="367"/>
            <ac:spMk id="6" creationId="{0ACE1D7E-31C5-608F-D2F1-7DDC4D80320D}"/>
          </ac:spMkLst>
        </pc:spChg>
      </pc:sldChg>
      <pc:sldChg chg="modSp mod">
        <pc:chgData name="Walter Vitali" userId="316648f3462f1562" providerId="LiveId" clId="{CE260AEF-C084-4B3A-89D1-6587A24B2973}" dt="2023-03-17T16:21:56.970" v="1301" actId="20577"/>
        <pc:sldMkLst>
          <pc:docMk/>
          <pc:sldMk cId="355510100" sldId="369"/>
        </pc:sldMkLst>
        <pc:spChg chg="mod">
          <ac:chgData name="Walter Vitali" userId="316648f3462f1562" providerId="LiveId" clId="{CE260AEF-C084-4B3A-89D1-6587A24B2973}" dt="2023-03-17T16:21:56.970" v="1301" actId="20577"/>
          <ac:spMkLst>
            <pc:docMk/>
            <pc:sldMk cId="355510100" sldId="369"/>
            <ac:spMk id="5" creationId="{89BD91B0-0833-D54E-C721-C1276E5120A9}"/>
          </ac:spMkLst>
        </pc:spChg>
      </pc:sldChg>
      <pc:sldChg chg="modSp mod">
        <pc:chgData name="Walter Vitali" userId="316648f3462f1562" providerId="LiveId" clId="{CE260AEF-C084-4B3A-89D1-6587A24B2973}" dt="2023-02-20T10:39:12.703" v="786" actId="20577"/>
        <pc:sldMkLst>
          <pc:docMk/>
          <pc:sldMk cId="0" sldId="374"/>
        </pc:sldMkLst>
        <pc:spChg chg="mod">
          <ac:chgData name="Walter Vitali" userId="316648f3462f1562" providerId="LiveId" clId="{CE260AEF-C084-4B3A-89D1-6587A24B2973}" dt="2023-02-20T10:39:12.703" v="786" actId="20577"/>
          <ac:spMkLst>
            <pc:docMk/>
            <pc:sldMk cId="0" sldId="374"/>
            <ac:spMk id="3" creationId="{00000000-0000-0000-0000-000000000000}"/>
          </ac:spMkLst>
        </pc:spChg>
        <pc:graphicFrameChg chg="modGraphic">
          <ac:chgData name="Walter Vitali" userId="316648f3462f1562" providerId="LiveId" clId="{CE260AEF-C084-4B3A-89D1-6587A24B2973}" dt="2023-02-13T10:13:22.055" v="753" actId="20577"/>
          <ac:graphicFrameMkLst>
            <pc:docMk/>
            <pc:sldMk cId="0" sldId="374"/>
            <ac:graphicFrameMk id="5" creationId="{00000000-0000-0000-0000-000000000000}"/>
          </ac:graphicFrameMkLst>
        </pc:graphicFrameChg>
      </pc:sldChg>
      <pc:sldChg chg="modSp mod">
        <pc:chgData name="Walter Vitali" userId="316648f3462f1562" providerId="LiveId" clId="{CE260AEF-C084-4B3A-89D1-6587A24B2973}" dt="2023-03-17T16:22:04.843" v="1303" actId="20577"/>
        <pc:sldMkLst>
          <pc:docMk/>
          <pc:sldMk cId="1532698458" sldId="395"/>
        </pc:sldMkLst>
        <pc:spChg chg="mod">
          <ac:chgData name="Walter Vitali" userId="316648f3462f1562" providerId="LiveId" clId="{CE260AEF-C084-4B3A-89D1-6587A24B2973}" dt="2023-03-17T16:22:04.843" v="1303" actId="20577"/>
          <ac:spMkLst>
            <pc:docMk/>
            <pc:sldMk cId="1532698458" sldId="395"/>
            <ac:spMk id="5" creationId="{89BD91B0-0833-D54E-C721-C1276E5120A9}"/>
          </ac:spMkLst>
        </pc:spChg>
      </pc:sldChg>
      <pc:sldChg chg="modSp mod">
        <pc:chgData name="Walter Vitali" userId="316648f3462f1562" providerId="LiveId" clId="{CE260AEF-C084-4B3A-89D1-6587A24B2973}" dt="2023-03-17T16:22:30.511" v="1309" actId="20577"/>
        <pc:sldMkLst>
          <pc:docMk/>
          <pc:sldMk cId="3213116829" sldId="396"/>
        </pc:sldMkLst>
        <pc:spChg chg="mod">
          <ac:chgData name="Walter Vitali" userId="316648f3462f1562" providerId="LiveId" clId="{CE260AEF-C084-4B3A-89D1-6587A24B2973}" dt="2023-03-17T16:22:30.511" v="1309" actId="20577"/>
          <ac:spMkLst>
            <pc:docMk/>
            <pc:sldMk cId="3213116829" sldId="396"/>
            <ac:spMk id="5" creationId="{89BD91B0-0833-D54E-C721-C1276E5120A9}"/>
          </ac:spMkLst>
        </pc:spChg>
      </pc:sldChg>
      <pc:sldChg chg="modSp mod">
        <pc:chgData name="Walter Vitali" userId="316648f3462f1562" providerId="LiveId" clId="{CE260AEF-C084-4B3A-89D1-6587A24B2973}" dt="2023-03-17T16:22:38.328" v="1311" actId="20577"/>
        <pc:sldMkLst>
          <pc:docMk/>
          <pc:sldMk cId="3532737279" sldId="397"/>
        </pc:sldMkLst>
        <pc:spChg chg="mod">
          <ac:chgData name="Walter Vitali" userId="316648f3462f1562" providerId="LiveId" clId="{CE260AEF-C084-4B3A-89D1-6587A24B2973}" dt="2023-03-17T16:22:38.328" v="1311" actId="20577"/>
          <ac:spMkLst>
            <pc:docMk/>
            <pc:sldMk cId="3532737279" sldId="397"/>
            <ac:spMk id="5" creationId="{89BD91B0-0833-D54E-C721-C1276E5120A9}"/>
          </ac:spMkLst>
        </pc:spChg>
      </pc:sldChg>
      <pc:sldChg chg="modSp mod">
        <pc:chgData name="Walter Vitali" userId="316648f3462f1562" providerId="LiveId" clId="{CE260AEF-C084-4B3A-89D1-6587A24B2973}" dt="2023-03-17T16:22:46.267" v="1313" actId="20577"/>
        <pc:sldMkLst>
          <pc:docMk/>
          <pc:sldMk cId="2516955722" sldId="398"/>
        </pc:sldMkLst>
        <pc:spChg chg="mod">
          <ac:chgData name="Walter Vitali" userId="316648f3462f1562" providerId="LiveId" clId="{CE260AEF-C084-4B3A-89D1-6587A24B2973}" dt="2023-03-17T16:22:46.267" v="1313" actId="20577"/>
          <ac:spMkLst>
            <pc:docMk/>
            <pc:sldMk cId="2516955722" sldId="398"/>
            <ac:spMk id="5" creationId="{89BD91B0-0833-D54E-C721-C1276E5120A9}"/>
          </ac:spMkLst>
        </pc:spChg>
      </pc:sldChg>
      <pc:sldChg chg="modSp mod">
        <pc:chgData name="Walter Vitali" userId="316648f3462f1562" providerId="LiveId" clId="{CE260AEF-C084-4B3A-89D1-6587A24B2973}" dt="2023-03-17T16:22:58.447" v="1315" actId="20577"/>
        <pc:sldMkLst>
          <pc:docMk/>
          <pc:sldMk cId="1968231308" sldId="399"/>
        </pc:sldMkLst>
        <pc:spChg chg="mod">
          <ac:chgData name="Walter Vitali" userId="316648f3462f1562" providerId="LiveId" clId="{CE260AEF-C084-4B3A-89D1-6587A24B2973}" dt="2023-02-10T09:07:07.637" v="749" actId="20577"/>
          <ac:spMkLst>
            <pc:docMk/>
            <pc:sldMk cId="1968231308" sldId="399"/>
            <ac:spMk id="2" creationId="{8DF45681-32D7-ADB5-666D-1ADD1299AF19}"/>
          </ac:spMkLst>
        </pc:spChg>
        <pc:spChg chg="mod">
          <ac:chgData name="Walter Vitali" userId="316648f3462f1562" providerId="LiveId" clId="{CE260AEF-C084-4B3A-89D1-6587A24B2973}" dt="2023-03-17T16:22:58.447" v="1315" actId="20577"/>
          <ac:spMkLst>
            <pc:docMk/>
            <pc:sldMk cId="1968231308" sldId="399"/>
            <ac:spMk id="5" creationId="{89BD91B0-0833-D54E-C721-C1276E5120A9}"/>
          </ac:spMkLst>
        </pc:spChg>
      </pc:sldChg>
      <pc:sldChg chg="del">
        <pc:chgData name="Walter Vitali" userId="316648f3462f1562" providerId="LiveId" clId="{CE260AEF-C084-4B3A-89D1-6587A24B2973}" dt="2023-03-17T16:06:32.040" v="1268" actId="2696"/>
        <pc:sldMkLst>
          <pc:docMk/>
          <pc:sldMk cId="494935641" sldId="401"/>
        </pc:sldMkLst>
      </pc:sldChg>
      <pc:sldChg chg="modSp mod">
        <pc:chgData name="Walter Vitali" userId="316648f3462f1562" providerId="LiveId" clId="{CE260AEF-C084-4B3A-89D1-6587A24B2973}" dt="2023-03-17T16:22:22.883" v="1307" actId="20577"/>
        <pc:sldMkLst>
          <pc:docMk/>
          <pc:sldMk cId="2531767737" sldId="402"/>
        </pc:sldMkLst>
        <pc:spChg chg="mod">
          <ac:chgData name="Walter Vitali" userId="316648f3462f1562" providerId="LiveId" clId="{CE260AEF-C084-4B3A-89D1-6587A24B2973}" dt="2023-03-17T16:22:22.883" v="1307" actId="20577"/>
          <ac:spMkLst>
            <pc:docMk/>
            <pc:sldMk cId="2531767737" sldId="402"/>
            <ac:spMk id="5" creationId="{89BD91B0-0833-D54E-C721-C1276E5120A9}"/>
          </ac:spMkLst>
        </pc:spChg>
      </pc:sldChg>
      <pc:sldChg chg="modSp del mod">
        <pc:chgData name="Walter Vitali" userId="316648f3462f1562" providerId="LiveId" clId="{CE260AEF-C084-4B3A-89D1-6587A24B2973}" dt="2023-03-18T14:06:04.219" v="1447" actId="20577"/>
        <pc:sldMkLst>
          <pc:docMk/>
          <pc:sldMk cId="0" sldId="433"/>
        </pc:sldMkLst>
        <pc:spChg chg="mod">
          <ac:chgData name="Walter Vitali" userId="316648f3462f1562" providerId="LiveId" clId="{CE260AEF-C084-4B3A-89D1-6587A24B2973}" dt="2023-03-18T14:03:06.163" v="1326" actId="14100"/>
          <ac:spMkLst>
            <pc:docMk/>
            <pc:sldMk cId="0" sldId="433"/>
            <ac:spMk id="2" creationId="{00000000-0000-0000-0000-000000000000}"/>
          </ac:spMkLst>
        </pc:spChg>
        <pc:spChg chg="mod">
          <ac:chgData name="Walter Vitali" userId="316648f3462f1562" providerId="LiveId" clId="{CE260AEF-C084-4B3A-89D1-6587A24B2973}" dt="2023-03-18T14:06:04.219" v="1447" actId="20577"/>
          <ac:spMkLst>
            <pc:docMk/>
            <pc:sldMk cId="0" sldId="433"/>
            <ac:spMk id="5" creationId="{00000000-0000-0000-0000-000000000000}"/>
          </ac:spMkLst>
        </pc:spChg>
        <pc:spChg chg="mod">
          <ac:chgData name="Walter Vitali" userId="316648f3462f1562" providerId="LiveId" clId="{CE260AEF-C084-4B3A-89D1-6587A24B2973}" dt="2023-03-18T14:02:51.866" v="1325" actId="14100"/>
          <ac:spMkLst>
            <pc:docMk/>
            <pc:sldMk cId="0" sldId="433"/>
            <ac:spMk id="6" creationId="{00000000-0000-0000-0000-000000000000}"/>
          </ac:spMkLst>
        </pc:spChg>
      </pc:sldChg>
      <pc:sldChg chg="modSp del mod">
        <pc:chgData name="Walter Vitali" userId="316648f3462f1562" providerId="LiveId" clId="{CE260AEF-C084-4B3A-89D1-6587A24B2973}" dt="2023-03-17T17:55:02.506" v="1319" actId="113"/>
        <pc:sldMkLst>
          <pc:docMk/>
          <pc:sldMk cId="0" sldId="434"/>
        </pc:sldMkLst>
        <pc:spChg chg="mod">
          <ac:chgData name="Walter Vitali" userId="316648f3462f1562" providerId="LiveId" clId="{CE260AEF-C084-4B3A-89D1-6587A24B2973}" dt="2023-03-17T17:55:02.506" v="1319" actId="113"/>
          <ac:spMkLst>
            <pc:docMk/>
            <pc:sldMk cId="0" sldId="434"/>
            <ac:spMk id="3" creationId="{00000000-0000-0000-0000-000000000000}"/>
          </ac:spMkLst>
        </pc:spChg>
        <pc:picChg chg="mod">
          <ac:chgData name="Walter Vitali" userId="316648f3462f1562" providerId="LiveId" clId="{CE260AEF-C084-4B3A-89D1-6587A24B2973}" dt="2023-03-17T15:52:39.194" v="1228" actId="1076"/>
          <ac:picMkLst>
            <pc:docMk/>
            <pc:sldMk cId="0" sldId="434"/>
            <ac:picMk id="7" creationId="{00000000-0000-0000-0000-000000000000}"/>
          </ac:picMkLst>
        </pc:picChg>
      </pc:sldChg>
      <pc:sldChg chg="modSp mod">
        <pc:chgData name="Walter Vitali" userId="316648f3462f1562" providerId="LiveId" clId="{CE260AEF-C084-4B3A-89D1-6587A24B2973}" dt="2023-02-20T10:40:16.295" v="882" actId="20577"/>
        <pc:sldMkLst>
          <pc:docMk/>
          <pc:sldMk cId="0" sldId="438"/>
        </pc:sldMkLst>
        <pc:spChg chg="mod">
          <ac:chgData name="Walter Vitali" userId="316648f3462f1562" providerId="LiveId" clId="{CE260AEF-C084-4B3A-89D1-6587A24B2973}" dt="2023-02-20T10:40:16.295" v="882" actId="20577"/>
          <ac:spMkLst>
            <pc:docMk/>
            <pc:sldMk cId="0" sldId="438"/>
            <ac:spMk id="3" creationId="{00000000-0000-0000-0000-000000000000}"/>
          </ac:spMkLst>
        </pc:spChg>
      </pc:sldChg>
      <pc:sldChg chg="modSp mod">
        <pc:chgData name="Walter Vitali" userId="316648f3462f1562" providerId="LiveId" clId="{CE260AEF-C084-4B3A-89D1-6587A24B2973}" dt="2023-02-20T10:40:52.587" v="946" actId="20577"/>
        <pc:sldMkLst>
          <pc:docMk/>
          <pc:sldMk cId="0" sldId="447"/>
        </pc:sldMkLst>
        <pc:spChg chg="mod">
          <ac:chgData name="Walter Vitali" userId="316648f3462f1562" providerId="LiveId" clId="{CE260AEF-C084-4B3A-89D1-6587A24B2973}" dt="2023-02-20T10:40:52.587" v="946" actId="20577"/>
          <ac:spMkLst>
            <pc:docMk/>
            <pc:sldMk cId="0" sldId="447"/>
            <ac:spMk id="3" creationId="{00000000-0000-0000-0000-000000000000}"/>
          </ac:spMkLst>
        </pc:spChg>
        <pc:graphicFrameChg chg="modGraphic">
          <ac:chgData name="Walter Vitali" userId="316648f3462f1562" providerId="LiveId" clId="{CE260AEF-C084-4B3A-89D1-6587A24B2973}" dt="2023-02-10T08:50:55.521" v="351" actId="20577"/>
          <ac:graphicFrameMkLst>
            <pc:docMk/>
            <pc:sldMk cId="0" sldId="447"/>
            <ac:graphicFrameMk id="5" creationId="{00000000-0000-0000-0000-000000000000}"/>
          </ac:graphicFrameMkLst>
        </pc:graphicFrameChg>
      </pc:sldChg>
      <pc:sldChg chg="modSp mod">
        <pc:chgData name="Walter Vitali" userId="316648f3462f1562" providerId="LiveId" clId="{CE260AEF-C084-4B3A-89D1-6587A24B2973}" dt="2023-02-20T10:41:45.255" v="1042" actId="20577"/>
        <pc:sldMkLst>
          <pc:docMk/>
          <pc:sldMk cId="0" sldId="449"/>
        </pc:sldMkLst>
        <pc:spChg chg="mod">
          <ac:chgData name="Walter Vitali" userId="316648f3462f1562" providerId="LiveId" clId="{CE260AEF-C084-4B3A-89D1-6587A24B2973}" dt="2023-02-20T10:41:45.255" v="1042" actId="20577"/>
          <ac:spMkLst>
            <pc:docMk/>
            <pc:sldMk cId="0" sldId="449"/>
            <ac:spMk id="3" creationId="{00000000-0000-0000-0000-000000000000}"/>
          </ac:spMkLst>
        </pc:spChg>
        <pc:graphicFrameChg chg="modGraphic">
          <ac:chgData name="Walter Vitali" userId="316648f3462f1562" providerId="LiveId" clId="{CE260AEF-C084-4B3A-89D1-6587A24B2973}" dt="2023-02-10T08:53:00.001" v="545" actId="6549"/>
          <ac:graphicFrameMkLst>
            <pc:docMk/>
            <pc:sldMk cId="0" sldId="449"/>
            <ac:graphicFrameMk id="5" creationId="{00000000-0000-0000-0000-000000000000}"/>
          </ac:graphicFrameMkLst>
        </pc:graphicFrameChg>
      </pc:sldChg>
      <pc:sldChg chg="modSp mod">
        <pc:chgData name="Walter Vitali" userId="316648f3462f1562" providerId="LiveId" clId="{CE260AEF-C084-4B3A-89D1-6587A24B2973}" dt="2023-02-20T10:42:02.599" v="1074" actId="20577"/>
        <pc:sldMkLst>
          <pc:docMk/>
          <pc:sldMk cId="0" sldId="450"/>
        </pc:sldMkLst>
        <pc:spChg chg="mod">
          <ac:chgData name="Walter Vitali" userId="316648f3462f1562" providerId="LiveId" clId="{CE260AEF-C084-4B3A-89D1-6587A24B2973}" dt="2023-02-20T10:42:02.599" v="1074" actId="20577"/>
          <ac:spMkLst>
            <pc:docMk/>
            <pc:sldMk cId="0" sldId="450"/>
            <ac:spMk id="3" creationId="{00000000-0000-0000-0000-000000000000}"/>
          </ac:spMkLst>
        </pc:spChg>
        <pc:graphicFrameChg chg="modGraphic">
          <ac:chgData name="Walter Vitali" userId="316648f3462f1562" providerId="LiveId" clId="{CE260AEF-C084-4B3A-89D1-6587A24B2973}" dt="2023-02-10T08:54:37.178" v="725" actId="6549"/>
          <ac:graphicFrameMkLst>
            <pc:docMk/>
            <pc:sldMk cId="0" sldId="450"/>
            <ac:graphicFrameMk id="5" creationId="{00000000-0000-0000-0000-000000000000}"/>
          </ac:graphicFrameMkLst>
        </pc:graphicFrameChg>
      </pc:sldChg>
      <pc:sldChg chg="modSp mod">
        <pc:chgData name="Walter Vitali" userId="316648f3462f1562" providerId="LiveId" clId="{CE260AEF-C084-4B3A-89D1-6587A24B2973}" dt="2023-02-20T10:42:19.679" v="1106" actId="20577"/>
        <pc:sldMkLst>
          <pc:docMk/>
          <pc:sldMk cId="0" sldId="451"/>
        </pc:sldMkLst>
        <pc:spChg chg="mod">
          <ac:chgData name="Walter Vitali" userId="316648f3462f1562" providerId="LiveId" clId="{CE260AEF-C084-4B3A-89D1-6587A24B2973}" dt="2023-02-20T10:42:19.679" v="1106" actId="20577"/>
          <ac:spMkLst>
            <pc:docMk/>
            <pc:sldMk cId="0" sldId="451"/>
            <ac:spMk id="3" creationId="{00000000-0000-0000-0000-000000000000}"/>
          </ac:spMkLst>
        </pc:spChg>
      </pc:sldChg>
      <pc:sldChg chg="modSp mod">
        <pc:chgData name="Walter Vitali" userId="316648f3462f1562" providerId="LiveId" clId="{CE260AEF-C084-4B3A-89D1-6587A24B2973}" dt="2023-02-20T10:42:42" v="1138" actId="20577"/>
        <pc:sldMkLst>
          <pc:docMk/>
          <pc:sldMk cId="0" sldId="453"/>
        </pc:sldMkLst>
        <pc:spChg chg="mod">
          <ac:chgData name="Walter Vitali" userId="316648f3462f1562" providerId="LiveId" clId="{CE260AEF-C084-4B3A-89D1-6587A24B2973}" dt="2023-02-20T10:42:42" v="1138" actId="20577"/>
          <ac:spMkLst>
            <pc:docMk/>
            <pc:sldMk cId="0" sldId="453"/>
            <ac:spMk id="3" creationId="{00000000-0000-0000-0000-000000000000}"/>
          </ac:spMkLst>
        </pc:spChg>
      </pc:sldChg>
      <pc:sldChg chg="modSp del mod">
        <pc:chgData name="Walter Vitali" userId="316648f3462f1562" providerId="LiveId" clId="{CE260AEF-C084-4B3A-89D1-6587A24B2973}" dt="2023-02-20T10:38:47.993" v="754" actId="2696"/>
        <pc:sldMkLst>
          <pc:docMk/>
          <pc:sldMk cId="0" sldId="454"/>
        </pc:sldMkLst>
        <pc:spChg chg="mod">
          <ac:chgData name="Walter Vitali" userId="316648f3462f1562" providerId="LiveId" clId="{CE260AEF-C084-4B3A-89D1-6587A24B2973}" dt="2023-02-10T08:55:15.715" v="740" actId="20577"/>
          <ac:spMkLst>
            <pc:docMk/>
            <pc:sldMk cId="0" sldId="454"/>
            <ac:spMk id="2" creationId="{00000000-0000-0000-0000-000000000000}"/>
          </ac:spMkLst>
        </pc:spChg>
      </pc:sldChg>
      <pc:sldChg chg="modSp mod">
        <pc:chgData name="Walter Vitali" userId="316648f3462f1562" providerId="LiveId" clId="{CE260AEF-C084-4B3A-89D1-6587A24B2973}" dt="2023-02-20T10:39:35.651" v="818" actId="20577"/>
        <pc:sldMkLst>
          <pc:docMk/>
          <pc:sldMk cId="0" sldId="465"/>
        </pc:sldMkLst>
        <pc:spChg chg="mod">
          <ac:chgData name="Walter Vitali" userId="316648f3462f1562" providerId="LiveId" clId="{CE260AEF-C084-4B3A-89D1-6587A24B2973}" dt="2023-02-20T10:39:35.651" v="818" actId="20577"/>
          <ac:spMkLst>
            <pc:docMk/>
            <pc:sldMk cId="0" sldId="465"/>
            <ac:spMk id="3" creationId="{00000000-0000-0000-0000-000000000000}"/>
          </ac:spMkLst>
        </pc:spChg>
      </pc:sldChg>
      <pc:sldChg chg="modSp mod">
        <pc:chgData name="Walter Vitali" userId="316648f3462f1562" providerId="LiveId" clId="{CE260AEF-C084-4B3A-89D1-6587A24B2973}" dt="2023-02-20T10:39:53.966" v="850" actId="20577"/>
        <pc:sldMkLst>
          <pc:docMk/>
          <pc:sldMk cId="0" sldId="473"/>
        </pc:sldMkLst>
        <pc:spChg chg="mod">
          <ac:chgData name="Walter Vitali" userId="316648f3462f1562" providerId="LiveId" clId="{CE260AEF-C084-4B3A-89D1-6587A24B2973}" dt="2023-02-20T10:39:53.966" v="850" actId="20577"/>
          <ac:spMkLst>
            <pc:docMk/>
            <pc:sldMk cId="0" sldId="473"/>
            <ac:spMk id="3" creationId="{00000000-0000-0000-0000-000000000000}"/>
          </ac:spMkLst>
        </pc:spChg>
      </pc:sldChg>
      <pc:sldChg chg="modSp mod">
        <pc:chgData name="Walter Vitali" userId="316648f3462f1562" providerId="LiveId" clId="{CE260AEF-C084-4B3A-89D1-6587A24B2973}" dt="2023-02-20T10:40:35.527" v="914" actId="20577"/>
        <pc:sldMkLst>
          <pc:docMk/>
          <pc:sldMk cId="0" sldId="474"/>
        </pc:sldMkLst>
        <pc:spChg chg="mod">
          <ac:chgData name="Walter Vitali" userId="316648f3462f1562" providerId="LiveId" clId="{CE260AEF-C084-4B3A-89D1-6587A24B2973}" dt="2023-02-20T10:40:35.527" v="914" actId="20577"/>
          <ac:spMkLst>
            <pc:docMk/>
            <pc:sldMk cId="0" sldId="474"/>
            <ac:spMk id="3" creationId="{00000000-0000-0000-0000-000000000000}"/>
          </ac:spMkLst>
        </pc:spChg>
      </pc:sldChg>
      <pc:sldChg chg="modSp mod">
        <pc:chgData name="Walter Vitali" userId="316648f3462f1562" providerId="LiveId" clId="{CE260AEF-C084-4B3A-89D1-6587A24B2973}" dt="2023-02-20T10:41:08.391" v="978" actId="20577"/>
        <pc:sldMkLst>
          <pc:docMk/>
          <pc:sldMk cId="0" sldId="475"/>
        </pc:sldMkLst>
        <pc:spChg chg="mod">
          <ac:chgData name="Walter Vitali" userId="316648f3462f1562" providerId="LiveId" clId="{CE260AEF-C084-4B3A-89D1-6587A24B2973}" dt="2023-02-20T10:41:08.391" v="978" actId="20577"/>
          <ac:spMkLst>
            <pc:docMk/>
            <pc:sldMk cId="0" sldId="475"/>
            <ac:spMk id="3" creationId="{00000000-0000-0000-0000-000000000000}"/>
          </ac:spMkLst>
        </pc:spChg>
      </pc:sldChg>
      <pc:sldChg chg="modSp mod">
        <pc:chgData name="Walter Vitali" userId="316648f3462f1562" providerId="LiveId" clId="{CE260AEF-C084-4B3A-89D1-6587A24B2973}" dt="2023-02-20T10:41:27.174" v="1010" actId="20577"/>
        <pc:sldMkLst>
          <pc:docMk/>
          <pc:sldMk cId="0" sldId="483"/>
        </pc:sldMkLst>
        <pc:spChg chg="mod">
          <ac:chgData name="Walter Vitali" userId="316648f3462f1562" providerId="LiveId" clId="{CE260AEF-C084-4B3A-89D1-6587A24B2973}" dt="2023-02-20T10:41:27.174" v="1010" actId="20577"/>
          <ac:spMkLst>
            <pc:docMk/>
            <pc:sldMk cId="0" sldId="483"/>
            <ac:spMk id="3" creationId="{00000000-0000-0000-0000-000000000000}"/>
          </ac:spMkLst>
        </pc:spChg>
      </pc:sldChg>
      <pc:sldChg chg="modSp mod">
        <pc:chgData name="Walter Vitali" userId="316648f3462f1562" providerId="LiveId" clId="{CE260AEF-C084-4B3A-89D1-6587A24B2973}" dt="2023-02-20T10:43:27.222" v="1170" actId="20577"/>
        <pc:sldMkLst>
          <pc:docMk/>
          <pc:sldMk cId="0" sldId="488"/>
        </pc:sldMkLst>
        <pc:spChg chg="mod">
          <ac:chgData name="Walter Vitali" userId="316648f3462f1562" providerId="LiveId" clId="{CE260AEF-C084-4B3A-89D1-6587A24B2973}" dt="2023-02-20T10:43:27.222" v="1170" actId="20577"/>
          <ac:spMkLst>
            <pc:docMk/>
            <pc:sldMk cId="0" sldId="488"/>
            <ac:spMk id="3" creationId="{00000000-0000-0000-0000-000000000000}"/>
          </ac:spMkLst>
        </pc:spChg>
      </pc:sldChg>
      <pc:sldChg chg="modSp mod">
        <pc:chgData name="Walter Vitali" userId="316648f3462f1562" providerId="LiveId" clId="{CE260AEF-C084-4B3A-89D1-6587A24B2973}" dt="2023-03-17T15:46:30.075" v="1188" actId="20577"/>
        <pc:sldMkLst>
          <pc:docMk/>
          <pc:sldMk cId="0" sldId="489"/>
        </pc:sldMkLst>
        <pc:spChg chg="mod">
          <ac:chgData name="Walter Vitali" userId="316648f3462f1562" providerId="LiveId" clId="{CE260AEF-C084-4B3A-89D1-6587A24B2973}" dt="2023-03-17T15:46:30.075" v="1188" actId="20577"/>
          <ac:spMkLst>
            <pc:docMk/>
            <pc:sldMk cId="0" sldId="489"/>
            <ac:spMk id="2" creationId="{00000000-0000-0000-0000-000000000000}"/>
          </ac:spMkLst>
        </pc:spChg>
      </pc:sldChg>
      <pc:sldChg chg="modSp mod">
        <pc:chgData name="Walter Vitali" userId="316648f3462f1562" providerId="LiveId" clId="{CE260AEF-C084-4B3A-89D1-6587A24B2973}" dt="2023-03-17T16:22:15.366" v="1305" actId="20577"/>
        <pc:sldMkLst>
          <pc:docMk/>
          <pc:sldMk cId="1322431931" sldId="490"/>
        </pc:sldMkLst>
        <pc:spChg chg="mod">
          <ac:chgData name="Walter Vitali" userId="316648f3462f1562" providerId="LiveId" clId="{CE260AEF-C084-4B3A-89D1-6587A24B2973}" dt="2023-03-17T16:22:15.366" v="1305" actId="20577"/>
          <ac:spMkLst>
            <pc:docMk/>
            <pc:sldMk cId="1322431931" sldId="490"/>
            <ac:spMk id="5" creationId="{89BD91B0-0833-D54E-C721-C1276E5120A9}"/>
          </ac:spMkLst>
        </pc:spChg>
      </pc:sldChg>
      <pc:sldMasterChg chg="delSldLayout">
        <pc:chgData name="Walter Vitali" userId="316648f3462f1562" providerId="LiveId" clId="{CE260AEF-C084-4B3A-89D1-6587A24B2973}" dt="2023-02-10T08:55:03.665" v="727" actId="2696"/>
        <pc:sldMasterMkLst>
          <pc:docMk/>
          <pc:sldMasterMk cId="0" sldId="2147483648"/>
        </pc:sldMasterMkLst>
        <pc:sldLayoutChg chg="del">
          <pc:chgData name="Walter Vitali" userId="316648f3462f1562" providerId="LiveId" clId="{CE260AEF-C084-4B3A-89D1-6587A24B2973}" dt="2023-02-10T08:55:03.665" v="727" actId="2696"/>
          <pc:sldLayoutMkLst>
            <pc:docMk/>
            <pc:sldMasterMk cId="0" sldId="2147483648"/>
            <pc:sldLayoutMk cId="1058620144"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3A02B5AF-323E-46DF-8914-CD65D7A58CC1}" type="datetimeFigureOut">
              <a:rPr lang="it-IT" smtClean="0"/>
              <a:t>01/04/2023</a:t>
            </a:fld>
            <a:endParaRPr lang="it-IT"/>
          </a:p>
        </p:txBody>
      </p:sp>
      <p:sp>
        <p:nvSpPr>
          <p:cNvPr id="4" name="Segnaposto immagine diapositiva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DCC4E800-A4FE-47A8-B60B-03E3A86A9FFD}"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10</a:t>
            </a:fld>
            <a:endParaRPr lang="it-IT"/>
          </a:p>
        </p:txBody>
      </p:sp>
    </p:spTree>
    <p:extLst>
      <p:ext uri="{BB962C8B-B14F-4D97-AF65-F5344CB8AC3E}">
        <p14:creationId xmlns:p14="http://schemas.microsoft.com/office/powerpoint/2010/main" val="2104623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11</a:t>
            </a:fld>
            <a:endParaRPr lang="it-IT"/>
          </a:p>
        </p:txBody>
      </p:sp>
    </p:spTree>
    <p:extLst>
      <p:ext uri="{BB962C8B-B14F-4D97-AF65-F5344CB8AC3E}">
        <p14:creationId xmlns:p14="http://schemas.microsoft.com/office/powerpoint/2010/main" val="396908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12</a:t>
            </a:fld>
            <a:endParaRPr lang="it-IT"/>
          </a:p>
        </p:txBody>
      </p:sp>
    </p:spTree>
    <p:extLst>
      <p:ext uri="{BB962C8B-B14F-4D97-AF65-F5344CB8AC3E}">
        <p14:creationId xmlns:p14="http://schemas.microsoft.com/office/powerpoint/2010/main" val="279186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13</a:t>
            </a:fld>
            <a:endParaRPr lang="it-IT"/>
          </a:p>
        </p:txBody>
      </p:sp>
    </p:spTree>
    <p:extLst>
      <p:ext uri="{BB962C8B-B14F-4D97-AF65-F5344CB8AC3E}">
        <p14:creationId xmlns:p14="http://schemas.microsoft.com/office/powerpoint/2010/main" val="3094524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14</a:t>
            </a:fld>
            <a:endParaRPr lang="it-IT"/>
          </a:p>
        </p:txBody>
      </p:sp>
    </p:spTree>
    <p:extLst>
      <p:ext uri="{BB962C8B-B14F-4D97-AF65-F5344CB8AC3E}">
        <p14:creationId xmlns:p14="http://schemas.microsoft.com/office/powerpoint/2010/main" val="267077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15</a:t>
            </a:fld>
            <a:endParaRPr lang="it-IT"/>
          </a:p>
        </p:txBody>
      </p:sp>
    </p:spTree>
    <p:extLst>
      <p:ext uri="{BB962C8B-B14F-4D97-AF65-F5344CB8AC3E}">
        <p14:creationId xmlns:p14="http://schemas.microsoft.com/office/powerpoint/2010/main" val="814936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16</a:t>
            </a:fld>
            <a:endParaRPr lang="it-IT"/>
          </a:p>
        </p:txBody>
      </p:sp>
    </p:spTree>
    <p:extLst>
      <p:ext uri="{BB962C8B-B14F-4D97-AF65-F5344CB8AC3E}">
        <p14:creationId xmlns:p14="http://schemas.microsoft.com/office/powerpoint/2010/main" val="4263859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17</a:t>
            </a:fld>
            <a:endParaRPr lang="it-IT"/>
          </a:p>
        </p:txBody>
      </p:sp>
    </p:spTree>
    <p:extLst>
      <p:ext uri="{BB962C8B-B14F-4D97-AF65-F5344CB8AC3E}">
        <p14:creationId xmlns:p14="http://schemas.microsoft.com/office/powerpoint/2010/main" val="301687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C4E800-A4FE-47A8-B60B-03E3A86A9FFD}" type="slidenum">
              <a:rPr lang="it-IT" smtClean="0"/>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t>30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3082925" y="946150"/>
            <a:ext cx="4519613" cy="2543175"/>
          </a:xfrm>
          <a:prstGeom prst="rect">
            <a:avLst/>
          </a:prstGeom>
          <a:ln w="0">
            <a:noFill/>
          </a:ln>
        </p:spPr>
      </p:sp>
      <p:sp>
        <p:nvSpPr>
          <p:cNvPr id="193" name="PlaceHolder 2"/>
          <p:cNvSpPr>
            <a:spLocks noGrp="1"/>
          </p:cNvSpPr>
          <p:nvPr>
            <p:ph type="body"/>
          </p:nvPr>
        </p:nvSpPr>
        <p:spPr>
          <a:xfrm>
            <a:off x="1069920" y="3639960"/>
            <a:ext cx="8545320" cy="2970000"/>
          </a:xfrm>
          <a:prstGeom prst="rect">
            <a:avLst/>
          </a:prstGeom>
          <a:noFill/>
          <a:ln w="0">
            <a:noFill/>
          </a:ln>
        </p:spPr>
        <p:txBody>
          <a:bodyPr lIns="0" tIns="0" rIns="0" bIns="0" anchor="t">
            <a:noAutofit/>
          </a:bodyPr>
          <a:lstStyle/>
          <a:p>
            <a:endParaRPr lang="it-IT" sz="2000" b="0" strike="noStrike" spc="-1">
              <a:latin typeface="Arial" panose="020B0604020202020204"/>
            </a:endParaRPr>
          </a:p>
        </p:txBody>
      </p:sp>
      <p:sp>
        <p:nvSpPr>
          <p:cNvPr id="194" name="CustomShape 3"/>
          <p:cNvSpPr/>
          <p:nvPr/>
        </p:nvSpPr>
        <p:spPr>
          <a:xfrm>
            <a:off x="6058080" y="7183440"/>
            <a:ext cx="4624200" cy="37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b">
            <a:noAutofit/>
          </a:bodyPr>
          <a:lstStyle/>
          <a:p>
            <a:pPr algn="r">
              <a:lnSpc>
                <a:spcPct val="100000"/>
              </a:lnSpc>
              <a:buNone/>
            </a:pPr>
            <a:fld id="{7F765F9E-3E7F-4043-995B-DBC5219AEE95}" type="slidenum">
              <a:rPr lang="it-IT" sz="1200" b="0" strike="noStrike" spc="-1">
                <a:solidFill>
                  <a:srgbClr val="000000"/>
                </a:solidFill>
                <a:latin typeface="Times New Roman" panose="02020603050405020304"/>
                <a:ea typeface="+mn-ea"/>
              </a:rPr>
              <a:t>5</a:t>
            </a:fld>
            <a:endParaRPr lang="it-IT" sz="1200" b="0" strike="noStrike" spc="-1">
              <a:latin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3082925" y="946150"/>
            <a:ext cx="4519613" cy="2543175"/>
          </a:xfrm>
          <a:prstGeom prst="rect">
            <a:avLst/>
          </a:prstGeom>
          <a:ln w="0">
            <a:noFill/>
          </a:ln>
        </p:spPr>
      </p:sp>
      <p:sp>
        <p:nvSpPr>
          <p:cNvPr id="193" name="PlaceHolder 2"/>
          <p:cNvSpPr>
            <a:spLocks noGrp="1"/>
          </p:cNvSpPr>
          <p:nvPr>
            <p:ph type="body"/>
          </p:nvPr>
        </p:nvSpPr>
        <p:spPr>
          <a:xfrm>
            <a:off x="1069920" y="3639960"/>
            <a:ext cx="8545320" cy="2970000"/>
          </a:xfrm>
          <a:prstGeom prst="rect">
            <a:avLst/>
          </a:prstGeom>
          <a:noFill/>
          <a:ln w="0">
            <a:noFill/>
          </a:ln>
        </p:spPr>
        <p:txBody>
          <a:bodyPr lIns="0" tIns="0" rIns="0" bIns="0" anchor="t">
            <a:noAutofit/>
          </a:bodyPr>
          <a:lstStyle/>
          <a:p>
            <a:endParaRPr lang="it-IT" sz="2000" b="0" strike="noStrike" spc="-1">
              <a:latin typeface="Arial" panose="020B0604020202020204"/>
            </a:endParaRPr>
          </a:p>
        </p:txBody>
      </p:sp>
      <p:sp>
        <p:nvSpPr>
          <p:cNvPr id="194" name="CustomShape 3"/>
          <p:cNvSpPr/>
          <p:nvPr/>
        </p:nvSpPr>
        <p:spPr>
          <a:xfrm>
            <a:off x="6058080" y="7183440"/>
            <a:ext cx="4624200" cy="37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b">
            <a:noAutofit/>
          </a:bodyPr>
          <a:lstStyle/>
          <a:p>
            <a:pPr algn="r">
              <a:lnSpc>
                <a:spcPct val="100000"/>
              </a:lnSpc>
              <a:buNone/>
            </a:pPr>
            <a:fld id="{7F765F9E-3E7F-4043-995B-DBC5219AEE95}" type="slidenum">
              <a:rPr lang="it-IT" sz="1200" b="0" strike="noStrike" spc="-1">
                <a:solidFill>
                  <a:srgbClr val="000000"/>
                </a:solidFill>
                <a:latin typeface="Times New Roman" panose="02020603050405020304"/>
                <a:ea typeface="+mn-ea"/>
              </a:rPr>
              <a:t>6</a:t>
            </a:fld>
            <a:endParaRPr lang="it-IT" sz="1200" b="0" strike="noStrike" spc="-1">
              <a:latin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3082925" y="946150"/>
            <a:ext cx="4519613" cy="2543175"/>
          </a:xfrm>
          <a:prstGeom prst="rect">
            <a:avLst/>
          </a:prstGeom>
          <a:ln w="0">
            <a:noFill/>
          </a:ln>
        </p:spPr>
      </p:sp>
      <p:sp>
        <p:nvSpPr>
          <p:cNvPr id="193" name="PlaceHolder 2"/>
          <p:cNvSpPr>
            <a:spLocks noGrp="1"/>
          </p:cNvSpPr>
          <p:nvPr>
            <p:ph type="body"/>
          </p:nvPr>
        </p:nvSpPr>
        <p:spPr>
          <a:xfrm>
            <a:off x="1069920" y="3639960"/>
            <a:ext cx="8545320" cy="2970000"/>
          </a:xfrm>
          <a:prstGeom prst="rect">
            <a:avLst/>
          </a:prstGeom>
          <a:noFill/>
          <a:ln w="0">
            <a:noFill/>
          </a:ln>
        </p:spPr>
        <p:txBody>
          <a:bodyPr lIns="0" tIns="0" rIns="0" bIns="0" anchor="t">
            <a:noAutofit/>
          </a:bodyPr>
          <a:lstStyle/>
          <a:p>
            <a:endParaRPr lang="it-IT" sz="2000" b="0" strike="noStrike" spc="-1">
              <a:latin typeface="Arial" panose="020B0604020202020204"/>
            </a:endParaRPr>
          </a:p>
        </p:txBody>
      </p:sp>
      <p:sp>
        <p:nvSpPr>
          <p:cNvPr id="194" name="CustomShape 3"/>
          <p:cNvSpPr/>
          <p:nvPr/>
        </p:nvSpPr>
        <p:spPr>
          <a:xfrm>
            <a:off x="6058080" y="7183440"/>
            <a:ext cx="4624200" cy="37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b">
            <a:noAutofit/>
          </a:bodyPr>
          <a:lstStyle/>
          <a:p>
            <a:pPr algn="r">
              <a:lnSpc>
                <a:spcPct val="100000"/>
              </a:lnSpc>
              <a:buNone/>
            </a:pPr>
            <a:fld id="{7F765F9E-3E7F-4043-995B-DBC5219AEE95}" type="slidenum">
              <a:rPr lang="it-IT" sz="1200" b="0" strike="noStrike" spc="-1">
                <a:solidFill>
                  <a:srgbClr val="000000"/>
                </a:solidFill>
                <a:latin typeface="Times New Roman" panose="02020603050405020304"/>
                <a:ea typeface="+mn-ea"/>
              </a:rPr>
              <a:t>7</a:t>
            </a:fld>
            <a:endParaRPr lang="it-IT" sz="1200" b="0" strike="noStrike" spc="-1">
              <a:latin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3082925" y="946150"/>
            <a:ext cx="4519613" cy="2543175"/>
          </a:xfrm>
          <a:prstGeom prst="rect">
            <a:avLst/>
          </a:prstGeom>
          <a:ln w="0">
            <a:noFill/>
          </a:ln>
        </p:spPr>
      </p:sp>
      <p:sp>
        <p:nvSpPr>
          <p:cNvPr id="193" name="PlaceHolder 2"/>
          <p:cNvSpPr>
            <a:spLocks noGrp="1"/>
          </p:cNvSpPr>
          <p:nvPr>
            <p:ph type="body"/>
          </p:nvPr>
        </p:nvSpPr>
        <p:spPr>
          <a:xfrm>
            <a:off x="1069920" y="3639960"/>
            <a:ext cx="8545320" cy="2970000"/>
          </a:xfrm>
          <a:prstGeom prst="rect">
            <a:avLst/>
          </a:prstGeom>
          <a:noFill/>
          <a:ln w="0">
            <a:noFill/>
          </a:ln>
        </p:spPr>
        <p:txBody>
          <a:bodyPr lIns="0" tIns="0" rIns="0" bIns="0" anchor="t">
            <a:noAutofit/>
          </a:bodyPr>
          <a:lstStyle/>
          <a:p>
            <a:endParaRPr lang="it-IT" sz="2000" b="0" strike="noStrike" spc="-1">
              <a:latin typeface="Arial" panose="020B0604020202020204"/>
            </a:endParaRPr>
          </a:p>
        </p:txBody>
      </p:sp>
      <p:sp>
        <p:nvSpPr>
          <p:cNvPr id="194" name="CustomShape 3"/>
          <p:cNvSpPr/>
          <p:nvPr/>
        </p:nvSpPr>
        <p:spPr>
          <a:xfrm>
            <a:off x="6058080" y="7183440"/>
            <a:ext cx="4624200" cy="3711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b">
            <a:noAutofit/>
          </a:bodyPr>
          <a:lstStyle/>
          <a:p>
            <a:pPr algn="r">
              <a:lnSpc>
                <a:spcPct val="100000"/>
              </a:lnSpc>
              <a:buNone/>
            </a:pPr>
            <a:fld id="{7F765F9E-3E7F-4043-995B-DBC5219AEE95}" type="slidenum">
              <a:rPr lang="it-IT" sz="1200" b="0" strike="noStrike" spc="-1">
                <a:solidFill>
                  <a:srgbClr val="000000"/>
                </a:solidFill>
                <a:latin typeface="Times New Roman" panose="02020603050405020304"/>
                <a:ea typeface="+mn-ea"/>
              </a:rPr>
              <a:t>8</a:t>
            </a:fld>
            <a:endParaRPr lang="it-IT" sz="1200" b="0" strike="noStrike" spc="-1">
              <a:latin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079750" y="946150"/>
            <a:ext cx="4533900" cy="25511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CC4E800-A4FE-47A8-B60B-03E3A86A9FFD}" type="slidenum">
              <a:rPr lang="it-IT" smtClean="0"/>
              <a:pPr/>
              <a:t>9</a:t>
            </a:fld>
            <a:endParaRPr lang="it-IT"/>
          </a:p>
        </p:txBody>
      </p:sp>
    </p:spTree>
    <p:extLst>
      <p:ext uri="{BB962C8B-B14F-4D97-AF65-F5344CB8AC3E}">
        <p14:creationId xmlns:p14="http://schemas.microsoft.com/office/powerpoint/2010/main" val="391830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80567" y="1237717"/>
            <a:ext cx="10083404" cy="2632992"/>
          </a:xfrm>
        </p:spPr>
        <p:txBody>
          <a:bodyPr anchor="b"/>
          <a:lstStyle>
            <a:lvl1pPr algn="ctr">
              <a:defRPr sz="6615"/>
            </a:lvl1pPr>
          </a:lstStyle>
          <a:p>
            <a:r>
              <a:rPr lang="it-IT"/>
              <a:t>Fare clic per modificare lo stile del titolo dello schema</a:t>
            </a:r>
            <a:endParaRPr lang="en-US" dirty="0"/>
          </a:p>
        </p:txBody>
      </p:sp>
      <p:sp>
        <p:nvSpPr>
          <p:cNvPr id="3" name="Subtitle 2"/>
          <p:cNvSpPr>
            <a:spLocks noGrp="1"/>
          </p:cNvSpPr>
          <p:nvPr>
            <p:ph type="subTitle" idx="1" hasCustomPrompt="1"/>
          </p:nvPr>
        </p:nvSpPr>
        <p:spPr>
          <a:xfrm>
            <a:off x="1680567" y="3972247"/>
            <a:ext cx="10083404" cy="1825938"/>
          </a:xfrm>
        </p:spPr>
        <p:txBody>
          <a:bodyPr/>
          <a:lstStyle>
            <a:lvl1pPr marL="0" indent="0" algn="ctr">
              <a:buNone/>
              <a:defRPr sz="2645"/>
            </a:lvl1pPr>
            <a:lvl2pPr marL="504190" indent="0" algn="ctr">
              <a:buNone/>
              <a:defRPr sz="2205"/>
            </a:lvl2pPr>
            <a:lvl3pPr marL="1008380" indent="0" algn="ctr">
              <a:buNone/>
              <a:defRPr sz="1985"/>
            </a:lvl3pPr>
            <a:lvl4pPr marL="1512570" indent="0" algn="ctr">
              <a:buNone/>
              <a:defRPr sz="1765"/>
            </a:lvl4pPr>
            <a:lvl5pPr marL="2016760" indent="0" algn="ctr">
              <a:buNone/>
              <a:defRPr sz="1765"/>
            </a:lvl5pPr>
            <a:lvl6pPr marL="2520950" indent="0" algn="ctr">
              <a:buNone/>
              <a:defRPr sz="1765"/>
            </a:lvl6pPr>
            <a:lvl7pPr marL="3025140" indent="0" algn="ctr">
              <a:buNone/>
              <a:defRPr sz="1765"/>
            </a:lvl7pPr>
            <a:lvl8pPr marL="3529330" indent="0" algn="ctr">
              <a:buNone/>
              <a:defRPr sz="1765"/>
            </a:lvl8pPr>
            <a:lvl9pPr marL="4033520" indent="0" algn="ctr">
              <a:buNone/>
              <a:defRPr sz="1765"/>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hasCustomPrompt="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21247" y="402652"/>
            <a:ext cx="2898979" cy="6409166"/>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hasCustomPrompt="1"/>
          </p:nvPr>
        </p:nvSpPr>
        <p:spPr>
          <a:xfrm>
            <a:off x="924312" y="402652"/>
            <a:ext cx="8528879" cy="6409166"/>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extLst>
      <p:ext uri="{BB962C8B-B14F-4D97-AF65-F5344CB8AC3E}">
        <p14:creationId xmlns:p14="http://schemas.microsoft.com/office/powerpoint/2010/main" val="105862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Content Placeholder 2"/>
          <p:cNvSpPr>
            <a:spLocks noGrp="1"/>
          </p:cNvSpPr>
          <p:nvPr>
            <p:ph idx="1" hasCustomPrompt="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7310" y="1885462"/>
            <a:ext cx="11595914" cy="3145935"/>
          </a:xfrm>
        </p:spPr>
        <p:txBody>
          <a:bodyPr anchor="b"/>
          <a:lstStyle>
            <a:lvl1pPr>
              <a:defRPr sz="6615"/>
            </a:lvl1p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917310" y="5061158"/>
            <a:ext cx="11595914" cy="1654373"/>
          </a:xfrm>
        </p:spPr>
        <p:txBody>
          <a:bodyPr/>
          <a:lstStyle>
            <a:lvl1pPr marL="0" indent="0">
              <a:buNone/>
              <a:defRPr sz="2645">
                <a:solidFill>
                  <a:schemeClr val="tx1">
                    <a:tint val="75000"/>
                  </a:schemeClr>
                </a:solidFill>
              </a:defRPr>
            </a:lvl1pPr>
            <a:lvl2pPr marL="504190" indent="0">
              <a:buNone/>
              <a:defRPr sz="2205">
                <a:solidFill>
                  <a:schemeClr val="tx1">
                    <a:tint val="75000"/>
                  </a:schemeClr>
                </a:solidFill>
              </a:defRPr>
            </a:lvl2pPr>
            <a:lvl3pPr marL="1008380" indent="0">
              <a:buNone/>
              <a:defRPr sz="1985">
                <a:solidFill>
                  <a:schemeClr val="tx1">
                    <a:tint val="75000"/>
                  </a:schemeClr>
                </a:solidFill>
              </a:defRPr>
            </a:lvl3pPr>
            <a:lvl4pPr marL="1512570" indent="0">
              <a:buNone/>
              <a:defRPr sz="1765">
                <a:solidFill>
                  <a:schemeClr val="tx1">
                    <a:tint val="75000"/>
                  </a:schemeClr>
                </a:solidFill>
              </a:defRPr>
            </a:lvl4pPr>
            <a:lvl5pPr marL="2016760" indent="0">
              <a:buNone/>
              <a:defRPr sz="1765">
                <a:solidFill>
                  <a:schemeClr val="tx1">
                    <a:tint val="75000"/>
                  </a:schemeClr>
                </a:solidFill>
              </a:defRPr>
            </a:lvl5pPr>
            <a:lvl6pPr marL="2520950" indent="0">
              <a:buNone/>
              <a:defRPr sz="1765">
                <a:solidFill>
                  <a:schemeClr val="tx1">
                    <a:tint val="75000"/>
                  </a:schemeClr>
                </a:solidFill>
              </a:defRPr>
            </a:lvl6pPr>
            <a:lvl7pPr marL="3025140" indent="0">
              <a:buNone/>
              <a:defRPr sz="1765">
                <a:solidFill>
                  <a:schemeClr val="tx1">
                    <a:tint val="75000"/>
                  </a:schemeClr>
                </a:solidFill>
              </a:defRPr>
            </a:lvl7pPr>
            <a:lvl8pPr marL="3529330" indent="0">
              <a:buNone/>
              <a:defRPr sz="1765">
                <a:solidFill>
                  <a:schemeClr val="tx1">
                    <a:tint val="75000"/>
                  </a:schemeClr>
                </a:solidFill>
              </a:defRPr>
            </a:lvl8pPr>
            <a:lvl9pPr marL="4033520" indent="0">
              <a:buNone/>
              <a:defRPr sz="1765">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8BD707-D9CF-40AE-B4C6-C98DA3205C09}"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hasCustomPrompt="1"/>
          </p:nvPr>
        </p:nvSpPr>
        <p:spPr>
          <a:xfrm>
            <a:off x="924312" y="2013259"/>
            <a:ext cx="5713929" cy="47985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hasCustomPrompt="1"/>
          </p:nvPr>
        </p:nvSpPr>
        <p:spPr>
          <a:xfrm>
            <a:off x="6806297" y="2013259"/>
            <a:ext cx="5713929" cy="47985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6063" y="402652"/>
            <a:ext cx="11595914" cy="1461801"/>
          </a:xfrm>
        </p:spPr>
        <p:txBody>
          <a:bodyPr/>
          <a:lstStyle/>
          <a:p>
            <a:r>
              <a:rPr lang="it-IT"/>
              <a:t>Fare clic per modificare lo stile del titolo dello schema</a:t>
            </a:r>
            <a:endParaRPr lang="en-US" dirty="0"/>
          </a:p>
        </p:txBody>
      </p:sp>
      <p:sp>
        <p:nvSpPr>
          <p:cNvPr id="3" name="Text Placeholder 2"/>
          <p:cNvSpPr>
            <a:spLocks noGrp="1"/>
          </p:cNvSpPr>
          <p:nvPr>
            <p:ph type="body" idx="1" hasCustomPrompt="1"/>
          </p:nvPr>
        </p:nvSpPr>
        <p:spPr>
          <a:xfrm>
            <a:off x="926064" y="1853949"/>
            <a:ext cx="5687669" cy="908592"/>
          </a:xfrm>
        </p:spPr>
        <p:txBody>
          <a:bodyPr anchor="b"/>
          <a:lstStyle>
            <a:lvl1pPr marL="0" indent="0">
              <a:buNone/>
              <a:defRPr sz="2645" b="1"/>
            </a:lvl1pPr>
            <a:lvl2pPr marL="504190" indent="0">
              <a:buNone/>
              <a:defRPr sz="2205" b="1"/>
            </a:lvl2pPr>
            <a:lvl3pPr marL="1008380" indent="0">
              <a:buNone/>
              <a:defRPr sz="1985" b="1"/>
            </a:lvl3pPr>
            <a:lvl4pPr marL="1512570" indent="0">
              <a:buNone/>
              <a:defRPr sz="1765" b="1"/>
            </a:lvl4pPr>
            <a:lvl5pPr marL="2016760" indent="0">
              <a:buNone/>
              <a:defRPr sz="1765" b="1"/>
            </a:lvl5pPr>
            <a:lvl6pPr marL="2520950" indent="0">
              <a:buNone/>
              <a:defRPr sz="1765" b="1"/>
            </a:lvl6pPr>
            <a:lvl7pPr marL="3025140" indent="0">
              <a:buNone/>
              <a:defRPr sz="1765" b="1"/>
            </a:lvl7pPr>
            <a:lvl8pPr marL="3529330" indent="0">
              <a:buNone/>
              <a:defRPr sz="1765" b="1"/>
            </a:lvl8pPr>
            <a:lvl9pPr marL="4033520" indent="0">
              <a:buNone/>
              <a:defRPr sz="1765" b="1"/>
            </a:lvl9pPr>
          </a:lstStyle>
          <a:p>
            <a:pPr lvl="0"/>
            <a:r>
              <a:rPr lang="it-IT"/>
              <a:t>Fare clic per modificare gli stili del testo dello schema</a:t>
            </a:r>
          </a:p>
        </p:txBody>
      </p:sp>
      <p:sp>
        <p:nvSpPr>
          <p:cNvPr id="4" name="Content Placeholder 3"/>
          <p:cNvSpPr>
            <a:spLocks noGrp="1"/>
          </p:cNvSpPr>
          <p:nvPr>
            <p:ph sz="half" idx="2" hasCustomPrompt="1"/>
          </p:nvPr>
        </p:nvSpPr>
        <p:spPr>
          <a:xfrm>
            <a:off x="926064" y="2762541"/>
            <a:ext cx="5687669" cy="40632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hasCustomPrompt="1"/>
          </p:nvPr>
        </p:nvSpPr>
        <p:spPr>
          <a:xfrm>
            <a:off x="6806297" y="1853949"/>
            <a:ext cx="5715680" cy="908592"/>
          </a:xfrm>
        </p:spPr>
        <p:txBody>
          <a:bodyPr anchor="b"/>
          <a:lstStyle>
            <a:lvl1pPr marL="0" indent="0">
              <a:buNone/>
              <a:defRPr sz="2645" b="1"/>
            </a:lvl1pPr>
            <a:lvl2pPr marL="504190" indent="0">
              <a:buNone/>
              <a:defRPr sz="2205" b="1"/>
            </a:lvl2pPr>
            <a:lvl3pPr marL="1008380" indent="0">
              <a:buNone/>
              <a:defRPr sz="1985" b="1"/>
            </a:lvl3pPr>
            <a:lvl4pPr marL="1512570" indent="0">
              <a:buNone/>
              <a:defRPr sz="1765" b="1"/>
            </a:lvl4pPr>
            <a:lvl5pPr marL="2016760" indent="0">
              <a:buNone/>
              <a:defRPr sz="1765" b="1"/>
            </a:lvl5pPr>
            <a:lvl6pPr marL="2520950" indent="0">
              <a:buNone/>
              <a:defRPr sz="1765" b="1"/>
            </a:lvl6pPr>
            <a:lvl7pPr marL="3025140" indent="0">
              <a:buNone/>
              <a:defRPr sz="1765" b="1"/>
            </a:lvl7pPr>
            <a:lvl8pPr marL="3529330" indent="0">
              <a:buNone/>
              <a:defRPr sz="1765" b="1"/>
            </a:lvl8pPr>
            <a:lvl9pPr marL="4033520" indent="0">
              <a:buNone/>
              <a:defRPr sz="1765" b="1"/>
            </a:lvl9pPr>
          </a:lstStyle>
          <a:p>
            <a:pPr lvl="0"/>
            <a:r>
              <a:rPr lang="it-IT"/>
              <a:t>Fare clic per modificare gli stili del testo dello schema</a:t>
            </a:r>
          </a:p>
        </p:txBody>
      </p:sp>
      <p:sp>
        <p:nvSpPr>
          <p:cNvPr id="6" name="Content Placeholder 5"/>
          <p:cNvSpPr>
            <a:spLocks noGrp="1"/>
          </p:cNvSpPr>
          <p:nvPr>
            <p:ph sz="quarter" idx="4" hasCustomPrompt="1"/>
          </p:nvPr>
        </p:nvSpPr>
        <p:spPr>
          <a:xfrm>
            <a:off x="6806297" y="2762541"/>
            <a:ext cx="5715680" cy="40632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6064" y="504190"/>
            <a:ext cx="4336213" cy="1764665"/>
          </a:xfrm>
        </p:spPr>
        <p:txBody>
          <a:bodyPr anchor="b"/>
          <a:lstStyle>
            <a:lvl1pPr>
              <a:defRPr sz="3530"/>
            </a:lvl1pPr>
          </a:lstStyle>
          <a:p>
            <a:r>
              <a:rPr lang="it-IT"/>
              <a:t>Fare clic per modificare lo stile del titolo dello schema</a:t>
            </a:r>
            <a:endParaRPr lang="en-US" dirty="0"/>
          </a:p>
        </p:txBody>
      </p:sp>
      <p:sp>
        <p:nvSpPr>
          <p:cNvPr id="3" name="Content Placeholder 2"/>
          <p:cNvSpPr>
            <a:spLocks noGrp="1"/>
          </p:cNvSpPr>
          <p:nvPr>
            <p:ph idx="1" hasCustomPrompt="1"/>
          </p:nvPr>
        </p:nvSpPr>
        <p:spPr>
          <a:xfrm>
            <a:off x="5715680" y="1088911"/>
            <a:ext cx="6806297" cy="5374525"/>
          </a:xfrm>
        </p:spPr>
        <p:txBody>
          <a:bodyPr/>
          <a:lstStyle>
            <a:lvl1pPr>
              <a:defRPr sz="3530"/>
            </a:lvl1pPr>
            <a:lvl2pPr>
              <a:defRPr sz="3090"/>
            </a:lvl2pPr>
            <a:lvl3pPr>
              <a:defRPr sz="2645"/>
            </a:lvl3pPr>
            <a:lvl4pPr>
              <a:defRPr sz="2205"/>
            </a:lvl4pPr>
            <a:lvl5pPr>
              <a:defRPr sz="2205"/>
            </a:lvl5pPr>
            <a:lvl6pPr>
              <a:defRPr sz="2205"/>
            </a:lvl6pPr>
            <a:lvl7pPr>
              <a:defRPr sz="2205"/>
            </a:lvl7pPr>
            <a:lvl8pPr>
              <a:defRPr sz="2205"/>
            </a:lvl8pPr>
            <a:lvl9pPr>
              <a:defRPr sz="2205"/>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hasCustomPrompt="1"/>
          </p:nvPr>
        </p:nvSpPr>
        <p:spPr>
          <a:xfrm>
            <a:off x="926064" y="2268855"/>
            <a:ext cx="4336213" cy="4203335"/>
          </a:xfrm>
        </p:spPr>
        <p:txBody>
          <a:bodyPr/>
          <a:lstStyle>
            <a:lvl1pPr marL="0" indent="0">
              <a:buNone/>
              <a:defRPr sz="1765"/>
            </a:lvl1pPr>
            <a:lvl2pPr marL="504190" indent="0">
              <a:buNone/>
              <a:defRPr sz="1545"/>
            </a:lvl2pPr>
            <a:lvl3pPr marL="1008380" indent="0">
              <a:buNone/>
              <a:defRPr sz="1325"/>
            </a:lvl3pPr>
            <a:lvl4pPr marL="1512570" indent="0">
              <a:buNone/>
              <a:defRPr sz="1105"/>
            </a:lvl4pPr>
            <a:lvl5pPr marL="2016760" indent="0">
              <a:buNone/>
              <a:defRPr sz="1105"/>
            </a:lvl5pPr>
            <a:lvl6pPr marL="2520950" indent="0">
              <a:buNone/>
              <a:defRPr sz="1105"/>
            </a:lvl6pPr>
            <a:lvl7pPr marL="3025140" indent="0">
              <a:buNone/>
              <a:defRPr sz="1105"/>
            </a:lvl7pPr>
            <a:lvl8pPr marL="3529330" indent="0">
              <a:buNone/>
              <a:defRPr sz="1105"/>
            </a:lvl8pPr>
            <a:lvl9pPr marL="4033520" indent="0">
              <a:buNone/>
              <a:defRPr sz="110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6064" y="504190"/>
            <a:ext cx="4336213" cy="1764665"/>
          </a:xfrm>
        </p:spPr>
        <p:txBody>
          <a:bodyPr anchor="b"/>
          <a:lstStyle>
            <a:lvl1pPr>
              <a:defRPr sz="3530"/>
            </a:lvl1pPr>
          </a:lstStyle>
          <a:p>
            <a:r>
              <a:rPr lang="it-IT"/>
              <a:t>Fare clic per modificare lo stile del titolo dello schema</a:t>
            </a:r>
            <a:endParaRPr lang="en-US" dirty="0"/>
          </a:p>
        </p:txBody>
      </p:sp>
      <p:sp>
        <p:nvSpPr>
          <p:cNvPr id="3" name="Picture Placeholder 2"/>
          <p:cNvSpPr>
            <a:spLocks noGrp="1" noChangeAspect="1"/>
          </p:cNvSpPr>
          <p:nvPr>
            <p:ph type="pic" idx="1" hasCustomPrompt="1"/>
          </p:nvPr>
        </p:nvSpPr>
        <p:spPr>
          <a:xfrm>
            <a:off x="5715680" y="1088911"/>
            <a:ext cx="6806297" cy="5374525"/>
          </a:xfrm>
        </p:spPr>
        <p:txBody>
          <a:bodyPr anchor="t"/>
          <a:lstStyle>
            <a:lvl1pPr marL="0" indent="0">
              <a:buNone/>
              <a:defRPr sz="3530"/>
            </a:lvl1pPr>
            <a:lvl2pPr marL="504190" indent="0">
              <a:buNone/>
              <a:defRPr sz="3090"/>
            </a:lvl2pPr>
            <a:lvl3pPr marL="1008380" indent="0">
              <a:buNone/>
              <a:defRPr sz="2645"/>
            </a:lvl3pPr>
            <a:lvl4pPr marL="1512570" indent="0">
              <a:buNone/>
              <a:defRPr sz="2205"/>
            </a:lvl4pPr>
            <a:lvl5pPr marL="2016760" indent="0">
              <a:buNone/>
              <a:defRPr sz="2205"/>
            </a:lvl5pPr>
            <a:lvl6pPr marL="2520950" indent="0">
              <a:buNone/>
              <a:defRPr sz="2205"/>
            </a:lvl6pPr>
            <a:lvl7pPr marL="3025140" indent="0">
              <a:buNone/>
              <a:defRPr sz="2205"/>
            </a:lvl7pPr>
            <a:lvl8pPr marL="3529330" indent="0">
              <a:buNone/>
              <a:defRPr sz="2205"/>
            </a:lvl8pPr>
            <a:lvl9pPr marL="4033520" indent="0">
              <a:buNone/>
              <a:defRPr sz="2205"/>
            </a:lvl9pPr>
          </a:lstStyle>
          <a:p>
            <a:r>
              <a:rPr lang="it-IT"/>
              <a:t>Fare clic sull'icona per inserire un'immagine</a:t>
            </a:r>
            <a:endParaRPr lang="en-US" dirty="0"/>
          </a:p>
        </p:txBody>
      </p:sp>
      <p:sp>
        <p:nvSpPr>
          <p:cNvPr id="4" name="Text Placeholder 3"/>
          <p:cNvSpPr>
            <a:spLocks noGrp="1"/>
          </p:cNvSpPr>
          <p:nvPr>
            <p:ph type="body" sz="half" idx="2" hasCustomPrompt="1"/>
          </p:nvPr>
        </p:nvSpPr>
        <p:spPr>
          <a:xfrm>
            <a:off x="926064" y="2268855"/>
            <a:ext cx="4336213" cy="4203335"/>
          </a:xfrm>
        </p:spPr>
        <p:txBody>
          <a:bodyPr/>
          <a:lstStyle>
            <a:lvl1pPr marL="0" indent="0">
              <a:buNone/>
              <a:defRPr sz="1765"/>
            </a:lvl1pPr>
            <a:lvl2pPr marL="504190" indent="0">
              <a:buNone/>
              <a:defRPr sz="1545"/>
            </a:lvl2pPr>
            <a:lvl3pPr marL="1008380" indent="0">
              <a:buNone/>
              <a:defRPr sz="1325"/>
            </a:lvl3pPr>
            <a:lvl4pPr marL="1512570" indent="0">
              <a:buNone/>
              <a:defRPr sz="1105"/>
            </a:lvl4pPr>
            <a:lvl5pPr marL="2016760" indent="0">
              <a:buNone/>
              <a:defRPr sz="1105"/>
            </a:lvl5pPr>
            <a:lvl6pPr marL="2520950" indent="0">
              <a:buNone/>
              <a:defRPr sz="1105"/>
            </a:lvl6pPr>
            <a:lvl7pPr marL="3025140" indent="0">
              <a:buNone/>
              <a:defRPr sz="1105"/>
            </a:lvl7pPr>
            <a:lvl8pPr marL="3529330" indent="0">
              <a:buNone/>
              <a:defRPr sz="1105"/>
            </a:lvl8pPr>
            <a:lvl9pPr marL="4033520" indent="0">
              <a:buNone/>
              <a:defRPr sz="110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D8BD707-D9CF-40AE-B4C6-C98DA3205C09}"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6F15528-21DE-4FAA-801E-634DDDAF4B2B}"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4312" y="402652"/>
            <a:ext cx="11595914" cy="146180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24312" y="2013259"/>
            <a:ext cx="11595914" cy="4798559"/>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24312" y="7009642"/>
            <a:ext cx="3025021" cy="402652"/>
          </a:xfrm>
          <a:prstGeom prst="rect">
            <a:avLst/>
          </a:prstGeom>
        </p:spPr>
        <p:txBody>
          <a:bodyPr vert="horz" lIns="91440" tIns="45720" rIns="91440" bIns="45720" rtlCol="0" anchor="ctr"/>
          <a:lstStyle>
            <a:lvl1pPr algn="l">
              <a:defRPr sz="1325">
                <a:solidFill>
                  <a:schemeClr val="tx1">
                    <a:tint val="75000"/>
                  </a:schemeClr>
                </a:solidFill>
              </a:defRPr>
            </a:lvl1pPr>
          </a:lstStyle>
          <a:p>
            <a:fld id="{1D8BD707-D9CF-40AE-B4C6-C98DA3205C09}" type="datetimeFigureOut">
              <a:rPr lang="en-US" smtClean="0"/>
              <a:t>4/1/2023</a:t>
            </a:fld>
            <a:endParaRPr lang="en-US"/>
          </a:p>
        </p:txBody>
      </p:sp>
      <p:sp>
        <p:nvSpPr>
          <p:cNvPr id="5" name="Footer Placeholder 4"/>
          <p:cNvSpPr>
            <a:spLocks noGrp="1"/>
          </p:cNvSpPr>
          <p:nvPr>
            <p:ph type="ftr" sz="quarter" idx="3"/>
          </p:nvPr>
        </p:nvSpPr>
        <p:spPr>
          <a:xfrm>
            <a:off x="4453503" y="7009642"/>
            <a:ext cx="4537532" cy="402652"/>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9495205" y="7009642"/>
            <a:ext cx="3025021" cy="402652"/>
          </a:xfrm>
          <a:prstGeom prst="rect">
            <a:avLst/>
          </a:prstGeom>
        </p:spPr>
        <p:txBody>
          <a:bodyPr vert="horz" lIns="91440" tIns="45720" rIns="91440" bIns="45720" rtlCol="0" anchor="ctr"/>
          <a:lstStyle>
            <a:lvl1pPr algn="r">
              <a:defRPr sz="1325">
                <a:solidFill>
                  <a:schemeClr val="tx1">
                    <a:tint val="75000"/>
                  </a:schemeClr>
                </a:solidFill>
              </a:defRPr>
            </a:lvl1pPr>
          </a:lstStyle>
          <a:p>
            <a:fld id="{B6F15528-21DE-4FAA-801E-634DDDAF4B2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008380"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95" indent="-252095" algn="l" defTabSz="1008380" rtl="0" eaLnBrk="1" latinLnBrk="0" hangingPunct="1">
        <a:lnSpc>
          <a:spcPct val="90000"/>
        </a:lnSpc>
        <a:spcBef>
          <a:spcPts val="1105"/>
        </a:spcBef>
        <a:buFont typeface="Arial" panose="020B0604020202020204" pitchFamily="34" charset="0"/>
        <a:buChar char="•"/>
        <a:defRPr sz="3090" kern="1200">
          <a:solidFill>
            <a:schemeClr val="tx1"/>
          </a:solidFill>
          <a:latin typeface="+mn-lt"/>
          <a:ea typeface="+mn-ea"/>
          <a:cs typeface="+mn-cs"/>
        </a:defRPr>
      </a:lvl1pPr>
      <a:lvl2pPr marL="756285" indent="-252095" algn="l" defTabSz="1008380" rtl="0" eaLnBrk="1" latinLnBrk="0" hangingPunct="1">
        <a:lnSpc>
          <a:spcPct val="90000"/>
        </a:lnSpc>
        <a:spcBef>
          <a:spcPts val="550"/>
        </a:spcBef>
        <a:buFont typeface="Arial" panose="020B0604020202020204" pitchFamily="34" charset="0"/>
        <a:buChar char="•"/>
        <a:defRPr sz="2645" kern="1200">
          <a:solidFill>
            <a:schemeClr val="tx1"/>
          </a:solidFill>
          <a:latin typeface="+mn-lt"/>
          <a:ea typeface="+mn-ea"/>
          <a:cs typeface="+mn-cs"/>
        </a:defRPr>
      </a:lvl2pPr>
      <a:lvl3pPr marL="1260475" indent="-252095" algn="l" defTabSz="1008380" rtl="0" eaLnBrk="1" latinLnBrk="0" hangingPunct="1">
        <a:lnSpc>
          <a:spcPct val="90000"/>
        </a:lnSpc>
        <a:spcBef>
          <a:spcPts val="550"/>
        </a:spcBef>
        <a:buFont typeface="Arial" panose="020B0604020202020204" pitchFamily="34" charset="0"/>
        <a:buChar char="•"/>
        <a:defRPr sz="2205" kern="1200">
          <a:solidFill>
            <a:schemeClr val="tx1"/>
          </a:solidFill>
          <a:latin typeface="+mn-lt"/>
          <a:ea typeface="+mn-ea"/>
          <a:cs typeface="+mn-cs"/>
        </a:defRPr>
      </a:lvl3pPr>
      <a:lvl4pPr marL="176466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4pPr>
      <a:lvl5pPr marL="226885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5pPr>
      <a:lvl6pPr marL="277304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6pPr>
      <a:lvl7pPr marL="327723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7pPr>
      <a:lvl8pPr marL="378142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8pPr>
      <a:lvl9pPr marL="428561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380" rtl="0" eaLnBrk="1" latinLnBrk="0" hangingPunct="1">
        <a:defRPr sz="1985" kern="1200">
          <a:solidFill>
            <a:schemeClr val="tx1"/>
          </a:solidFill>
          <a:latin typeface="+mn-lt"/>
          <a:ea typeface="+mn-ea"/>
          <a:cs typeface="+mn-cs"/>
        </a:defRPr>
      </a:lvl1pPr>
      <a:lvl2pPr marL="504190" algn="l" defTabSz="1008380" rtl="0" eaLnBrk="1" latinLnBrk="0" hangingPunct="1">
        <a:defRPr sz="1985" kern="1200">
          <a:solidFill>
            <a:schemeClr val="tx1"/>
          </a:solidFill>
          <a:latin typeface="+mn-lt"/>
          <a:ea typeface="+mn-ea"/>
          <a:cs typeface="+mn-cs"/>
        </a:defRPr>
      </a:lvl2pPr>
      <a:lvl3pPr marL="1008380" algn="l" defTabSz="1008380" rtl="0" eaLnBrk="1" latinLnBrk="0" hangingPunct="1">
        <a:defRPr sz="1985" kern="1200">
          <a:solidFill>
            <a:schemeClr val="tx1"/>
          </a:solidFill>
          <a:latin typeface="+mn-lt"/>
          <a:ea typeface="+mn-ea"/>
          <a:cs typeface="+mn-cs"/>
        </a:defRPr>
      </a:lvl3pPr>
      <a:lvl4pPr marL="1512570" algn="l" defTabSz="1008380" rtl="0" eaLnBrk="1" latinLnBrk="0" hangingPunct="1">
        <a:defRPr sz="1985" kern="1200">
          <a:solidFill>
            <a:schemeClr val="tx1"/>
          </a:solidFill>
          <a:latin typeface="+mn-lt"/>
          <a:ea typeface="+mn-ea"/>
          <a:cs typeface="+mn-cs"/>
        </a:defRPr>
      </a:lvl4pPr>
      <a:lvl5pPr marL="2016760" algn="l" defTabSz="1008380" rtl="0" eaLnBrk="1" latinLnBrk="0" hangingPunct="1">
        <a:defRPr sz="1985" kern="1200">
          <a:solidFill>
            <a:schemeClr val="tx1"/>
          </a:solidFill>
          <a:latin typeface="+mn-lt"/>
          <a:ea typeface="+mn-ea"/>
          <a:cs typeface="+mn-cs"/>
        </a:defRPr>
      </a:lvl5pPr>
      <a:lvl6pPr marL="2520950" algn="l" defTabSz="1008380" rtl="0" eaLnBrk="1" latinLnBrk="0" hangingPunct="1">
        <a:defRPr sz="1985" kern="1200">
          <a:solidFill>
            <a:schemeClr val="tx1"/>
          </a:solidFill>
          <a:latin typeface="+mn-lt"/>
          <a:ea typeface="+mn-ea"/>
          <a:cs typeface="+mn-cs"/>
        </a:defRPr>
      </a:lvl6pPr>
      <a:lvl7pPr marL="3025140" algn="l" defTabSz="1008380" rtl="0" eaLnBrk="1" latinLnBrk="0" hangingPunct="1">
        <a:defRPr sz="1985" kern="1200">
          <a:solidFill>
            <a:schemeClr val="tx1"/>
          </a:solidFill>
          <a:latin typeface="+mn-lt"/>
          <a:ea typeface="+mn-ea"/>
          <a:cs typeface="+mn-cs"/>
        </a:defRPr>
      </a:lvl7pPr>
      <a:lvl8pPr marL="3529330" algn="l" defTabSz="1008380" rtl="0" eaLnBrk="1" latinLnBrk="0" hangingPunct="1">
        <a:defRPr sz="1985" kern="1200">
          <a:solidFill>
            <a:schemeClr val="tx1"/>
          </a:solidFill>
          <a:latin typeface="+mn-lt"/>
          <a:ea typeface="+mn-ea"/>
          <a:cs typeface="+mn-cs"/>
        </a:defRPr>
      </a:lvl8pPr>
      <a:lvl9pPr marL="4033520" algn="l" defTabSz="100838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p:cNvSpPr txBox="1"/>
          <p:nvPr/>
        </p:nvSpPr>
        <p:spPr>
          <a:xfrm>
            <a:off x="-27625" y="2330502"/>
            <a:ext cx="13444538" cy="52323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25" indent="0" algn="just">
              <a:spcAft>
                <a:spcPts val="600"/>
              </a:spcAft>
              <a:buClr>
                <a:srgbClr val="C00000"/>
              </a:buClr>
              <a:buNone/>
              <a:tabLst>
                <a:tab pos="268605" algn="l"/>
              </a:tabLst>
            </a:pPr>
            <a:endParaRPr lang="en-US" sz="2000" dirty="0">
              <a:solidFill>
                <a:schemeClr val="accent1"/>
              </a:solidFill>
              <a:cs typeface="Arial" panose="020B0604020202020204" pitchFamily="34" charset="0"/>
            </a:endParaRPr>
          </a:p>
        </p:txBody>
      </p:sp>
      <p:sp>
        <p:nvSpPr>
          <p:cNvPr id="2" name="Rettangolo 1"/>
          <p:cNvSpPr/>
          <p:nvPr/>
        </p:nvSpPr>
        <p:spPr>
          <a:xfrm>
            <a:off x="529581" y="1150442"/>
            <a:ext cx="12887332" cy="6002412"/>
          </a:xfrm>
          <a:prstGeom prst="rect">
            <a:avLst/>
          </a:prstGeom>
        </p:spPr>
        <p:txBody>
          <a:bodyPr wrap="square">
            <a:spAutoFit/>
          </a:bodyPr>
          <a:lstStyle/>
          <a:p>
            <a:pPr marL="0" indent="0" eaLnBrk="1" fontAlgn="auto" hangingPunct="1">
              <a:lnSpc>
                <a:spcPct val="107000"/>
              </a:lnSpc>
              <a:spcAft>
                <a:spcPts val="0"/>
              </a:spcAft>
              <a:buFont typeface="Arial" panose="020B0604020202020204" pitchFamily="34" charset="0"/>
              <a:buNone/>
              <a:defRPr/>
            </a:pPr>
            <a:r>
              <a:rPr lang="it-IT" altLang="it-IT" sz="2400" b="1" dirty="0">
                <a:solidFill>
                  <a:srgbClr val="002060"/>
                </a:solidFill>
                <a:ea typeface="Calibri" panose="020F0502020204030204" pitchFamily="34" charset="0"/>
                <a:cs typeface="Times New Roman" panose="02020603050405020304" pitchFamily="18" charset="0"/>
              </a:rPr>
              <a:t>																			</a:t>
            </a:r>
          </a:p>
          <a:p>
            <a:pPr marL="0" indent="0"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r>
              <a:rPr lang="it-IT" altLang="it-IT" sz="2400" b="1" dirty="0">
                <a:solidFill>
                  <a:srgbClr val="002060"/>
                </a:solidFill>
                <a:ea typeface="Calibri" panose="020F0502020204030204" pitchFamily="34" charset="0"/>
                <a:cs typeface="Times New Roman" panose="02020603050405020304" pitchFamily="18" charset="0"/>
              </a:rPr>
              <a:t>La territorializzazione degli Obiettivi dell’Agenda ONU 2030. </a:t>
            </a:r>
          </a:p>
          <a:p>
            <a:pPr marL="0" indent="0" algn="ctr" eaLnBrk="1" fontAlgn="auto" hangingPunct="1">
              <a:lnSpc>
                <a:spcPct val="107000"/>
              </a:lnSpc>
              <a:spcAft>
                <a:spcPts val="0"/>
              </a:spcAft>
              <a:buFont typeface="Arial" panose="020B0604020202020204" pitchFamily="34" charset="0"/>
              <a:buNone/>
              <a:defRPr/>
            </a:pPr>
            <a:r>
              <a:rPr lang="it-IT" altLang="it-IT" sz="2400" b="1" dirty="0" err="1">
                <a:solidFill>
                  <a:srgbClr val="002060"/>
                </a:solidFill>
                <a:ea typeface="Calibri" panose="020F0502020204030204" pitchFamily="34" charset="0"/>
                <a:cs typeface="Times New Roman" panose="02020603050405020304" pitchFamily="18" charset="0"/>
              </a:rPr>
              <a:t>ll</a:t>
            </a:r>
            <a:r>
              <a:rPr lang="it-IT" altLang="it-IT" sz="2400" b="1" dirty="0">
                <a:solidFill>
                  <a:srgbClr val="002060"/>
                </a:solidFill>
                <a:ea typeface="Calibri" panose="020F0502020204030204" pitchFamily="34" charset="0"/>
                <a:cs typeface="Times New Roman" panose="02020603050405020304" pitchFamily="18" charset="0"/>
              </a:rPr>
              <a:t> Sistema multilivello della Strategia per lo sviluppo sostenibile della Regione Emilia-Romagna</a:t>
            </a:r>
          </a:p>
          <a:p>
            <a:pPr marL="0" indent="0" algn="ctr"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r>
              <a:rPr lang="it-IT" altLang="it-IT" sz="2400" b="1" dirty="0">
                <a:solidFill>
                  <a:srgbClr val="FF0000"/>
                </a:solidFill>
                <a:ea typeface="Calibri" panose="020F0502020204030204" pitchFamily="34" charset="0"/>
                <a:cs typeface="Times New Roman" panose="02020603050405020304" pitchFamily="18" charset="0"/>
              </a:rPr>
              <a:t>L’integrazione tra il Documento unico di programmazione (DUP) e gli obiettivi per lo sviluppo sostenibile del Documento regionale di economia e finanza (DEFR) 2023-2025</a:t>
            </a:r>
          </a:p>
          <a:p>
            <a:pPr marL="0" indent="0" algn="ctr"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r>
              <a:rPr lang="it-IT" altLang="it-IT" sz="2400" b="1" dirty="0">
                <a:solidFill>
                  <a:srgbClr val="002060"/>
                </a:solidFill>
                <a:ea typeface="Calibri" panose="020F0502020204030204" pitchFamily="34" charset="0"/>
                <a:cs typeface="Times New Roman" panose="02020603050405020304" pitchFamily="18" charset="0"/>
              </a:rPr>
              <a:t>Comune di Parma</a:t>
            </a:r>
          </a:p>
          <a:p>
            <a:pPr marL="0" indent="0" algn="ctr"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r>
              <a:rPr lang="it-IT" altLang="it-IT" sz="2400" b="1" dirty="0">
                <a:solidFill>
                  <a:srgbClr val="002060"/>
                </a:solidFill>
                <a:ea typeface="Calibri" panose="020F0502020204030204" pitchFamily="34" charset="0"/>
                <a:cs typeface="Times New Roman" panose="02020603050405020304" pitchFamily="18" charset="0"/>
              </a:rPr>
              <a:t>6 aprile 2023    </a:t>
            </a:r>
          </a:p>
          <a:p>
            <a:pPr marL="0" indent="0" algn="ctr" eaLnBrk="1" fontAlgn="auto" hangingPunct="1">
              <a:lnSpc>
                <a:spcPct val="107000"/>
              </a:lnSpc>
              <a:spcAft>
                <a:spcPts val="0"/>
              </a:spcAft>
              <a:buFont typeface="Arial" panose="020B0604020202020204" pitchFamily="34" charset="0"/>
              <a:buNone/>
              <a:defRPr/>
            </a:pPr>
            <a:endParaRPr lang="it-IT" altLang="it-IT" sz="2400" b="1" dirty="0">
              <a:solidFill>
                <a:srgbClr val="002060"/>
              </a:solidFill>
              <a:ea typeface="Calibri" panose="020F0502020204030204" pitchFamily="34" charset="0"/>
              <a:cs typeface="Times New Roman" panose="02020603050405020304" pitchFamily="18" charset="0"/>
            </a:endParaRPr>
          </a:p>
          <a:p>
            <a:pPr marL="0" indent="0" algn="ctr" eaLnBrk="1" fontAlgn="auto" hangingPunct="1">
              <a:lnSpc>
                <a:spcPct val="107000"/>
              </a:lnSpc>
              <a:spcAft>
                <a:spcPts val="0"/>
              </a:spcAft>
              <a:buFont typeface="Arial" panose="020B0604020202020204" pitchFamily="34" charset="0"/>
              <a:buNone/>
              <a:defRPr/>
            </a:pPr>
            <a:r>
              <a:rPr lang="it-IT" altLang="it-IT" sz="2400" b="1" dirty="0">
                <a:solidFill>
                  <a:srgbClr val="002060"/>
                </a:solidFill>
                <a:ea typeface="Calibri" panose="020F0502020204030204" pitchFamily="34" charset="0"/>
                <a:cs typeface="Times New Roman" panose="02020603050405020304" pitchFamily="18" charset="0"/>
              </a:rPr>
              <a:t>In collaborazione con </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629" y="770217"/>
            <a:ext cx="3301365" cy="1211580"/>
          </a:xfrm>
          <a:prstGeom prst="rect">
            <a:avLst/>
          </a:prstGeom>
          <a:noFill/>
        </p:spPr>
      </p:pic>
      <p:pic>
        <p:nvPicPr>
          <p:cNvPr id="4" name="Immagine 1" descr="C:\Users\Silvana_2\Documents\URBANIT\URBAN@IT\Progetto ASVIS\Riunione 3 febbraio 2016\Logo ASviS.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l="7249"/>
          <a:stretch>
            <a:fillRect/>
          </a:stretch>
        </p:blipFill>
        <p:spPr>
          <a:xfrm>
            <a:off x="8378190" y="6517640"/>
            <a:ext cx="1475740" cy="723265"/>
          </a:xfrm>
          <a:prstGeom prst="rect">
            <a:avLst/>
          </a:prstGeom>
          <a:noFill/>
          <a:ln>
            <a:noFill/>
          </a:ln>
        </p:spPr>
      </p:pic>
      <p:pic>
        <p:nvPicPr>
          <p:cNvPr id="7" name="Immagine 6">
            <a:extLst>
              <a:ext uri="{FF2B5EF4-FFF2-40B4-BE49-F238E27FC236}">
                <a16:creationId xmlns:a16="http://schemas.microsoft.com/office/drawing/2014/main" id="{0FFA417D-8A1B-DE58-30BA-76568D6F7C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101" t="29053" r="28104" b="29054"/>
          <a:stretch/>
        </p:blipFill>
        <p:spPr>
          <a:xfrm>
            <a:off x="10610702" y="474144"/>
            <a:ext cx="1656184" cy="15843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AMBIENTALE (2)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181863" y="1278438"/>
            <a:ext cx="4318906" cy="4801314"/>
          </a:xfrm>
          <a:prstGeom prst="rect">
            <a:avLst/>
          </a:prstGeom>
          <a:noFill/>
        </p:spPr>
        <p:txBody>
          <a:bodyPr wrap="square" rtlCol="0">
            <a:spAutoFit/>
          </a:bodyPr>
          <a:lstStyle/>
          <a:p>
            <a:pPr>
              <a:lnSpc>
                <a:spcPct val="100000"/>
              </a:lnSpc>
              <a:spcBef>
                <a:spcPct val="0"/>
              </a:spcBef>
              <a:buFontTx/>
              <a:buNone/>
            </a:pPr>
            <a:r>
              <a:rPr lang="it-IT" altLang="it-IT" dirty="0"/>
              <a:t>Il Comune di Parma (o la Regione Emilia-Romagna quando non ci sono i dati) presentano un andamento: </a:t>
            </a:r>
          </a:p>
          <a:p>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1  obiettivo: Consumo di energia </a:t>
            </a:r>
            <a:r>
              <a:rPr lang="it-IT" altLang="it-IT" dirty="0">
                <a:solidFill>
                  <a:schemeClr val="accent6"/>
                </a:solidFill>
              </a:rPr>
              <a:t>(Target 7.3, Regione ER);</a:t>
            </a:r>
            <a:endParaRPr lang="it-IT" altLang="it-IT" b="1" dirty="0">
              <a:solidFill>
                <a:schemeClr val="accent6"/>
              </a:solidFill>
            </a:endParaRPr>
          </a:p>
          <a:p>
            <a:endParaRPr lang="it-IT" altLang="it-IT" dirty="0"/>
          </a:p>
          <a:p>
            <a:pPr marL="285750" indent="-285750">
              <a:buFont typeface="Arial" panose="020B0604020202020204" pitchFamily="34" charset="0"/>
              <a:buChar char="•"/>
            </a:pPr>
            <a:r>
              <a:rPr lang="it-IT" altLang="it-IT" b="1" dirty="0">
                <a:solidFill>
                  <a:schemeClr val="accent2"/>
                </a:solidFill>
              </a:rPr>
              <a:t>identico al livello nazionale per 4 obiettivi:</a:t>
            </a:r>
            <a:r>
              <a:rPr lang="it-IT" altLang="it-IT" dirty="0">
                <a:solidFill>
                  <a:schemeClr val="accent2"/>
                </a:solidFill>
              </a:rPr>
              <a:t> </a:t>
            </a:r>
            <a:r>
              <a:rPr lang="it-IT" altLang="it-IT" b="1" dirty="0">
                <a:solidFill>
                  <a:schemeClr val="accent2"/>
                </a:solidFill>
              </a:rPr>
              <a:t>Energie rinnovabili </a:t>
            </a:r>
            <a:r>
              <a:rPr lang="it-IT" altLang="it-IT" dirty="0">
                <a:solidFill>
                  <a:schemeClr val="accent2"/>
                </a:solidFill>
              </a:rPr>
              <a:t>(Target 7.2, Regione ER); </a:t>
            </a:r>
            <a:r>
              <a:rPr lang="it-IT" altLang="it-IT" b="1" dirty="0">
                <a:solidFill>
                  <a:schemeClr val="accent2"/>
                </a:solidFill>
              </a:rPr>
              <a:t>Offerta del trasporto pubblico </a:t>
            </a:r>
            <a:r>
              <a:rPr lang="it-IT" altLang="it-IT" dirty="0">
                <a:solidFill>
                  <a:schemeClr val="accent2"/>
                </a:solidFill>
              </a:rPr>
              <a:t>(Target 11,2, Comune PR); </a:t>
            </a:r>
            <a:r>
              <a:rPr lang="it-IT" altLang="it-IT" b="1" dirty="0">
                <a:solidFill>
                  <a:schemeClr val="accent2"/>
                </a:solidFill>
              </a:rPr>
              <a:t>Traffico motorizzato</a:t>
            </a:r>
            <a:r>
              <a:rPr lang="it-IT" altLang="it-IT" dirty="0">
                <a:solidFill>
                  <a:schemeClr val="accent2"/>
                </a:solidFill>
              </a:rPr>
              <a:t> (11.2, Regione ER); </a:t>
            </a:r>
            <a:r>
              <a:rPr lang="it-IT" altLang="it-IT" b="1" dirty="0">
                <a:solidFill>
                  <a:schemeClr val="accent2"/>
                </a:solidFill>
              </a:rPr>
              <a:t>Qualità dell’aria</a:t>
            </a:r>
            <a:r>
              <a:rPr lang="it-IT" altLang="it-IT" dirty="0">
                <a:solidFill>
                  <a:schemeClr val="accent2"/>
                </a:solidFill>
              </a:rPr>
              <a:t> (Target 11.6,  Comune PR).</a:t>
            </a:r>
            <a:endParaRPr lang="it-IT" altLang="it-IT" dirty="0"/>
          </a:p>
          <a:p>
            <a:endParaRPr lang="it-IT" altLang="it-IT" dirty="0"/>
          </a:p>
          <a:p>
            <a:endParaRPr lang="it-IT" altLang="it-IT" dirty="0"/>
          </a:p>
        </p:txBody>
      </p:sp>
      <p:sp>
        <p:nvSpPr>
          <p:cNvPr id="2" name="CasellaDiTesto 1">
            <a:extLst>
              <a:ext uri="{FF2B5EF4-FFF2-40B4-BE49-F238E27FC236}">
                <a16:creationId xmlns:a16="http://schemas.microsoft.com/office/drawing/2014/main" id="{E1CAB91C-996D-260E-9653-5090BE8FBE14}"/>
              </a:ext>
            </a:extLst>
          </p:cNvPr>
          <p:cNvSpPr txBox="1"/>
          <p:nvPr/>
        </p:nvSpPr>
        <p:spPr>
          <a:xfrm>
            <a:off x="181863" y="6735552"/>
            <a:ext cx="6746358" cy="861774"/>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5 e 8. Obiettivi contenuti nel Patto per il lavoro e per il clima RER, 2020</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6. Obiettivo contenuto in </a:t>
            </a:r>
            <a:r>
              <a:rPr lang="it-IT" sz="1000" dirty="0" err="1">
                <a:effectLst/>
                <a:latin typeface="Calibri" panose="020F0502020204030204" pitchFamily="34" charset="0"/>
                <a:ea typeface="Times New Roman" panose="02020603050405020304" pitchFamily="18" charset="0"/>
                <a:cs typeface="Calibri" panose="020F0502020204030204" pitchFamily="34" charset="0"/>
              </a:rPr>
              <a:t>Repower</a:t>
            </a:r>
            <a:r>
              <a:rPr lang="it-IT" sz="1000" dirty="0">
                <a:effectLst/>
                <a:latin typeface="Calibri" panose="020F0502020204030204" pitchFamily="34" charset="0"/>
                <a:ea typeface="Times New Roman" panose="02020603050405020304" pitchFamily="18" charset="0"/>
                <a:cs typeface="Calibri" panose="020F0502020204030204" pitchFamily="34" charset="0"/>
              </a:rPr>
              <a:t> EU, 2022</a:t>
            </a:r>
          </a:p>
          <a:p>
            <a:r>
              <a:rPr lang="it-IT" sz="1000" dirty="0">
                <a:latin typeface="Calibri" panose="020F0502020204030204" pitchFamily="34" charset="0"/>
                <a:ea typeface="Times New Roman" panose="02020603050405020304" pitchFamily="18" charset="0"/>
                <a:cs typeface="Calibri" panose="020F0502020204030204" pitchFamily="34" charset="0"/>
              </a:rPr>
              <a:t>7. Obiettivo ricavato con il metodo Eurostat </a:t>
            </a:r>
          </a:p>
          <a:p>
            <a:r>
              <a:rPr lang="it-IT" sz="1000" dirty="0">
                <a:latin typeface="Calibri" panose="020F0502020204030204" pitchFamily="34" charset="0"/>
                <a:ea typeface="Times New Roman" panose="02020603050405020304" pitchFamily="18" charset="0"/>
                <a:cs typeface="Calibri" panose="020F0502020204030204" pitchFamily="34" charset="0"/>
              </a:rPr>
              <a:t>9. Obiettivo dell’</a:t>
            </a:r>
            <a:r>
              <a:rPr lang="it-IT" sz="1000" dirty="0">
                <a:effectLst/>
                <a:latin typeface="Calibri" panose="020F0502020204030204" pitchFamily="34" charset="0"/>
                <a:ea typeface="Times New Roman" panose="02020603050405020304" pitchFamily="18" charset="0"/>
                <a:cs typeface="Times New Roman" panose="02020603050405020304" pitchFamily="18" charset="0"/>
              </a:rPr>
              <a:t>Organizzazione mondiale della Sanità, 2021</a:t>
            </a:r>
            <a:endParaRPr lang="it-IT" sz="1000"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51F5E9B8-B870-123E-47E6-32FE717D37B6}"/>
              </a:ext>
            </a:extLst>
          </p:cNvPr>
          <p:cNvPicPr>
            <a:picLocks noChangeAspect="1"/>
          </p:cNvPicPr>
          <p:nvPr/>
        </p:nvPicPr>
        <p:blipFill>
          <a:blip r:embed="rId3"/>
          <a:stretch>
            <a:fillRect/>
          </a:stretch>
        </p:blipFill>
        <p:spPr>
          <a:xfrm>
            <a:off x="5000364" y="662555"/>
            <a:ext cx="7886814" cy="6641527"/>
          </a:xfrm>
          <a:prstGeom prst="rect">
            <a:avLst/>
          </a:prstGeom>
        </p:spPr>
      </p:pic>
    </p:spTree>
    <p:extLst>
      <p:ext uri="{BB962C8B-B14F-4D97-AF65-F5344CB8AC3E}">
        <p14:creationId xmlns:p14="http://schemas.microsoft.com/office/powerpoint/2010/main" val="35551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AMBIENTALE (3)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325494" y="1693193"/>
            <a:ext cx="4318906" cy="4247317"/>
          </a:xfrm>
          <a:prstGeom prst="rect">
            <a:avLst/>
          </a:prstGeom>
          <a:noFill/>
        </p:spPr>
        <p:txBody>
          <a:bodyPr wrap="square" rtlCol="0">
            <a:spAutoFit/>
          </a:bodyPr>
          <a:lstStyle/>
          <a:p>
            <a:pPr>
              <a:lnSpc>
                <a:spcPct val="100000"/>
              </a:lnSpc>
              <a:spcBef>
                <a:spcPct val="0"/>
              </a:spcBef>
              <a:buFontTx/>
              <a:buNone/>
            </a:pPr>
            <a:r>
              <a:rPr lang="it-IT" altLang="it-IT" dirty="0"/>
              <a:t>Il Comune di Parma (o la Regione Emilia-Romagna quando non ci sono i dati) presentano un andamento: </a:t>
            </a:r>
          </a:p>
          <a:p>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1  obiettivo: Consumo di suolo </a:t>
            </a:r>
            <a:r>
              <a:rPr lang="it-IT" altLang="it-IT" dirty="0">
                <a:solidFill>
                  <a:schemeClr val="accent6"/>
                </a:solidFill>
              </a:rPr>
              <a:t>(Target 15.3, Comune PR);</a:t>
            </a:r>
          </a:p>
          <a:p>
            <a:endParaRPr lang="it-IT" altLang="it-IT" dirty="0"/>
          </a:p>
          <a:p>
            <a:pPr marL="285750" indent="-285750">
              <a:buFont typeface="Arial" panose="020B0604020202020204" pitchFamily="34" charset="0"/>
              <a:buChar char="•"/>
            </a:pPr>
            <a:r>
              <a:rPr lang="it-IT" altLang="it-IT" b="1" dirty="0">
                <a:solidFill>
                  <a:schemeClr val="accent2"/>
                </a:solidFill>
              </a:rPr>
              <a:t>identico al livello nazionale per 1 obiettivo:</a:t>
            </a:r>
            <a:r>
              <a:rPr lang="it-IT" altLang="it-IT" dirty="0">
                <a:solidFill>
                  <a:schemeClr val="accent2"/>
                </a:solidFill>
              </a:rPr>
              <a:t> </a:t>
            </a:r>
            <a:r>
              <a:rPr lang="it-IT" altLang="it-IT" b="1" dirty="0">
                <a:solidFill>
                  <a:schemeClr val="accent2"/>
                </a:solidFill>
              </a:rPr>
              <a:t>Aree marine protette </a:t>
            </a:r>
            <a:r>
              <a:rPr lang="it-IT" altLang="it-IT" dirty="0">
                <a:solidFill>
                  <a:schemeClr val="accent2"/>
                </a:solidFill>
              </a:rPr>
              <a:t>(Target 14.5, Regione ER); </a:t>
            </a:r>
            <a:endParaRPr lang="it-IT" altLang="it-IT" dirty="0"/>
          </a:p>
          <a:p>
            <a:endParaRPr lang="it-IT" altLang="it-IT" dirty="0"/>
          </a:p>
          <a:p>
            <a:pPr marL="285750" indent="-285750">
              <a:buFont typeface="Arial" panose="020B0604020202020204" pitchFamily="34" charset="0"/>
              <a:buChar char="•"/>
            </a:pPr>
            <a:r>
              <a:rPr lang="it-IT" altLang="it-IT" b="1" dirty="0">
                <a:solidFill>
                  <a:srgbClr val="FF0000"/>
                </a:solidFill>
              </a:rPr>
              <a:t>peggiore del livello nazionale per 1 obiettivo: Emissioni di CO2 </a:t>
            </a:r>
            <a:r>
              <a:rPr lang="it-IT" altLang="it-IT" dirty="0">
                <a:solidFill>
                  <a:srgbClr val="FF0000"/>
                </a:solidFill>
              </a:rPr>
              <a:t>(Target 13.2,  Regione ER).</a:t>
            </a:r>
          </a:p>
        </p:txBody>
      </p:sp>
      <p:sp>
        <p:nvSpPr>
          <p:cNvPr id="6" name="CasellaDiTesto 5">
            <a:extLst>
              <a:ext uri="{FF2B5EF4-FFF2-40B4-BE49-F238E27FC236}">
                <a16:creationId xmlns:a16="http://schemas.microsoft.com/office/drawing/2014/main" id="{6D480562-3065-9383-0F0A-A910ADBAEC40}"/>
              </a:ext>
            </a:extLst>
          </p:cNvPr>
          <p:cNvSpPr txBox="1"/>
          <p:nvPr/>
        </p:nvSpPr>
        <p:spPr>
          <a:xfrm>
            <a:off x="169541" y="6575910"/>
            <a:ext cx="6746358" cy="1015663"/>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dirty="0">
                <a:latin typeface="Calibri" panose="020F0502020204030204" pitchFamily="34" charset="0"/>
                <a:ea typeface="Times New Roman" panose="02020603050405020304" pitchFamily="18" charset="0"/>
                <a:cs typeface="Calibri" panose="020F0502020204030204" pitchFamily="34" charset="0"/>
              </a:rPr>
              <a:t>10</a:t>
            </a:r>
            <a:r>
              <a:rPr lang="it-IT" sz="1000" dirty="0">
                <a:effectLst/>
                <a:latin typeface="Calibri" panose="020F0502020204030204" pitchFamily="34" charset="0"/>
                <a:ea typeface="Times New Roman" panose="02020603050405020304" pitchFamily="18" charset="0"/>
                <a:cs typeface="Calibri" panose="020F0502020204030204" pitchFamily="34" charset="0"/>
              </a:rPr>
              <a:t>. Obiettivo contenuto nel Green deal UE, 2019</a:t>
            </a:r>
          </a:p>
          <a:p>
            <a:r>
              <a:rPr lang="it-IT" sz="1000" dirty="0">
                <a:latin typeface="Calibri" panose="020F0502020204030204" pitchFamily="34" charset="0"/>
                <a:ea typeface="Times New Roman" panose="02020603050405020304" pitchFamily="18" charset="0"/>
                <a:cs typeface="Calibri" panose="020F0502020204030204" pitchFamily="34" charset="0"/>
              </a:rPr>
              <a:t>11,</a:t>
            </a:r>
            <a:r>
              <a:rPr lang="it-IT" sz="1000" dirty="0">
                <a:effectLst/>
                <a:latin typeface="Calibri" panose="020F0502020204030204" pitchFamily="34" charset="0"/>
                <a:ea typeface="Times New Roman" panose="02020603050405020304" pitchFamily="18" charset="0"/>
                <a:cs typeface="Calibri" panose="020F0502020204030204" pitchFamily="34" charset="0"/>
              </a:rPr>
              <a:t> 12 e 14. Obiettivi contenuti nella Strategia europea per la biodiversità, 2020  </a:t>
            </a:r>
          </a:p>
          <a:p>
            <a:r>
              <a:rPr lang="it-IT" sz="1000" dirty="0">
                <a:latin typeface="Calibri" panose="020F0502020204030204" pitchFamily="34" charset="0"/>
                <a:ea typeface="Times New Roman" panose="02020603050405020304" pitchFamily="18" charset="0"/>
                <a:cs typeface="Calibri" panose="020F0502020204030204" pitchFamily="34" charset="0"/>
              </a:rPr>
              <a:t>13. Obiettivo contenuto nel Piano per la Transizione ecologica, 2022</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p>
            <a:endParaRPr lang="it-IT" sz="1000" dirty="0">
              <a:latin typeface="Calibri" panose="020F0502020204030204" pitchFamily="34" charset="0"/>
              <a:cs typeface="Calibri" panose="020F0502020204030204" pitchFamily="34" charset="0"/>
            </a:endParaRPr>
          </a:p>
          <a:p>
            <a:endParaRPr lang="it-IT" sz="1000" dirty="0">
              <a:latin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AAEF4579-AF7A-270E-7665-BB1205236068}"/>
              </a:ext>
            </a:extLst>
          </p:cNvPr>
          <p:cNvPicPr>
            <a:picLocks noChangeAspect="1"/>
          </p:cNvPicPr>
          <p:nvPr/>
        </p:nvPicPr>
        <p:blipFill>
          <a:blip r:embed="rId3"/>
          <a:stretch>
            <a:fillRect/>
          </a:stretch>
        </p:blipFill>
        <p:spPr>
          <a:xfrm>
            <a:off x="4911708" y="696623"/>
            <a:ext cx="7776864" cy="6387118"/>
          </a:xfrm>
          <a:prstGeom prst="rect">
            <a:avLst/>
          </a:prstGeom>
        </p:spPr>
      </p:pic>
    </p:spTree>
    <p:extLst>
      <p:ext uri="{BB962C8B-B14F-4D97-AF65-F5344CB8AC3E}">
        <p14:creationId xmlns:p14="http://schemas.microsoft.com/office/powerpoint/2010/main" val="153269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ECONOMICA (1)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19582" y="1494877"/>
            <a:ext cx="4318906" cy="5078313"/>
          </a:xfrm>
          <a:prstGeom prst="rect">
            <a:avLst/>
          </a:prstGeom>
          <a:noFill/>
        </p:spPr>
        <p:txBody>
          <a:bodyPr wrap="square" rtlCol="0">
            <a:spAutoFit/>
          </a:bodyPr>
          <a:lstStyle/>
          <a:p>
            <a:r>
              <a:rPr lang="it-IT" altLang="it-IT" dirty="0"/>
              <a:t>Il Comune di Parma (o la Regione Emilia-Romagna quando non ci sono i dati) presentano un andamento:</a:t>
            </a:r>
          </a:p>
          <a:p>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1  obiettivo: Disoccupazione </a:t>
            </a:r>
            <a:r>
              <a:rPr lang="it-IT" altLang="it-IT" dirty="0">
                <a:solidFill>
                  <a:schemeClr val="accent6"/>
                </a:solidFill>
              </a:rPr>
              <a:t>(Target 8.5, Regione ER);</a:t>
            </a:r>
          </a:p>
          <a:p>
            <a:endParaRPr lang="it-IT" altLang="it-IT" dirty="0"/>
          </a:p>
          <a:p>
            <a:pPr marL="285750" indent="-285750">
              <a:buFont typeface="Arial" panose="020B0604020202020204" pitchFamily="34" charset="0"/>
              <a:buChar char="•"/>
            </a:pPr>
            <a:r>
              <a:rPr lang="it-IT" altLang="it-IT" b="1" dirty="0">
                <a:solidFill>
                  <a:schemeClr val="accent2"/>
                </a:solidFill>
              </a:rPr>
              <a:t>identico al livello nazionale per 2 obiettivi: Tasso di occupazione </a:t>
            </a:r>
            <a:r>
              <a:rPr lang="it-IT" altLang="it-IT" dirty="0">
                <a:solidFill>
                  <a:schemeClr val="accent2"/>
                </a:solidFill>
              </a:rPr>
              <a:t>(Target 8.5, Regione ER)</a:t>
            </a:r>
            <a:r>
              <a:rPr lang="it-IT" altLang="it-IT" b="1" dirty="0">
                <a:solidFill>
                  <a:schemeClr val="accent2"/>
                </a:solidFill>
              </a:rPr>
              <a:t>; Occupazione non regolare </a:t>
            </a:r>
            <a:r>
              <a:rPr lang="it-IT" altLang="it-IT" dirty="0">
                <a:solidFill>
                  <a:schemeClr val="accent2"/>
                </a:solidFill>
              </a:rPr>
              <a:t>(Target 8.5, Regione ER); </a:t>
            </a:r>
          </a:p>
          <a:p>
            <a:pPr marL="285750" indent="-285750">
              <a:buFont typeface="Arial" panose="020B0604020202020204" pitchFamily="34" charset="0"/>
              <a:buChar char="•"/>
            </a:pPr>
            <a:endParaRPr lang="it-IT" altLang="it-IT" dirty="0">
              <a:solidFill>
                <a:schemeClr val="accent2"/>
              </a:solidFill>
            </a:endParaRPr>
          </a:p>
          <a:p>
            <a:pPr marL="285750" indent="-285750">
              <a:buFont typeface="Arial" panose="020B0604020202020204" pitchFamily="34" charset="0"/>
              <a:buChar char="•"/>
            </a:pPr>
            <a:r>
              <a:rPr lang="it-IT" altLang="it-IT" b="1" dirty="0">
                <a:solidFill>
                  <a:srgbClr val="FF0000"/>
                </a:solidFill>
              </a:rPr>
              <a:t>peggiore al livello nazionale per 1 obiettivo: Bassa paga</a:t>
            </a:r>
            <a:r>
              <a:rPr lang="it-IT" altLang="it-IT" dirty="0">
                <a:solidFill>
                  <a:srgbClr val="FF0000"/>
                </a:solidFill>
              </a:rPr>
              <a:t> (Target 8.5, Regione ER).</a:t>
            </a:r>
          </a:p>
          <a:p>
            <a:pPr marL="285750" indent="-285750">
              <a:buFont typeface="Arial" panose="020B0604020202020204" pitchFamily="34" charset="0"/>
              <a:buChar char="•"/>
            </a:pPr>
            <a:endParaRPr lang="it-IT" altLang="it-IT" dirty="0"/>
          </a:p>
          <a:p>
            <a:pPr marL="285750" indent="-285750">
              <a:buFont typeface="Arial" panose="020B0604020202020204" pitchFamily="34" charset="0"/>
              <a:buChar char="•"/>
            </a:pPr>
            <a:endParaRPr lang="it-IT" altLang="it-IT" b="1" dirty="0">
              <a:solidFill>
                <a:schemeClr val="accent2"/>
              </a:solidFill>
            </a:endParaRPr>
          </a:p>
        </p:txBody>
      </p:sp>
      <p:pic>
        <p:nvPicPr>
          <p:cNvPr id="6" name="Immagine 5">
            <a:extLst>
              <a:ext uri="{FF2B5EF4-FFF2-40B4-BE49-F238E27FC236}">
                <a16:creationId xmlns:a16="http://schemas.microsoft.com/office/drawing/2014/main" id="{2081D67A-F474-618A-C1EF-93F1932BAB78}"/>
              </a:ext>
            </a:extLst>
          </p:cNvPr>
          <p:cNvPicPr>
            <a:picLocks noChangeAspect="1"/>
          </p:cNvPicPr>
          <p:nvPr/>
        </p:nvPicPr>
        <p:blipFill>
          <a:blip r:embed="rId3"/>
          <a:stretch>
            <a:fillRect/>
          </a:stretch>
        </p:blipFill>
        <p:spPr>
          <a:xfrm>
            <a:off x="4418013" y="1189137"/>
            <a:ext cx="8496944" cy="5439291"/>
          </a:xfrm>
          <a:prstGeom prst="rect">
            <a:avLst/>
          </a:prstGeom>
        </p:spPr>
      </p:pic>
      <p:sp>
        <p:nvSpPr>
          <p:cNvPr id="4" name="CasellaDiTesto 3">
            <a:extLst>
              <a:ext uri="{FF2B5EF4-FFF2-40B4-BE49-F238E27FC236}">
                <a16:creationId xmlns:a16="http://schemas.microsoft.com/office/drawing/2014/main" id="{EEF90088-23C6-07C0-804C-FF3161CCC6F7}"/>
              </a:ext>
            </a:extLst>
          </p:cNvPr>
          <p:cNvSpPr txBox="1"/>
          <p:nvPr/>
        </p:nvSpPr>
        <p:spPr>
          <a:xfrm>
            <a:off x="169541" y="6601931"/>
            <a:ext cx="6746358" cy="707886"/>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 </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15. Obiettivo contenuto nel Pilastro europeo sui diritti sociali, 2021</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16, 17 e 18. Obiettivi contenuti nel Patto per il lavoro e per il clima RER, 2020 </a:t>
            </a:r>
          </a:p>
          <a:p>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2243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ECONOMICA (2)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169541" y="1981662"/>
            <a:ext cx="4318906" cy="3693319"/>
          </a:xfrm>
          <a:prstGeom prst="rect">
            <a:avLst/>
          </a:prstGeom>
          <a:noFill/>
        </p:spPr>
        <p:txBody>
          <a:bodyPr wrap="square" rtlCol="0">
            <a:spAutoFit/>
          </a:bodyPr>
          <a:lstStyle/>
          <a:p>
            <a:pPr>
              <a:lnSpc>
                <a:spcPct val="100000"/>
              </a:lnSpc>
              <a:spcBef>
                <a:spcPct val="0"/>
              </a:spcBef>
              <a:buFontTx/>
              <a:buNone/>
            </a:pPr>
            <a:r>
              <a:rPr lang="it-IT" altLang="it-IT" dirty="0"/>
              <a:t>Il Comune di Parma (o la Regione Emilia-Romagna quando non ci sono i dati) presentano un andamento: </a:t>
            </a:r>
          </a:p>
          <a:p>
            <a:pPr>
              <a:lnSpc>
                <a:spcPct val="100000"/>
              </a:lnSpc>
              <a:spcBef>
                <a:spcPct val="0"/>
              </a:spcBef>
              <a:buFontTx/>
              <a:buNone/>
            </a:pPr>
            <a:endParaRPr lang="it-IT" altLang="it-IT" dirty="0"/>
          </a:p>
          <a:p>
            <a:pPr marL="285750" indent="-285750">
              <a:spcBef>
                <a:spcPct val="0"/>
              </a:spcBef>
              <a:buFont typeface="Arial" panose="020B0604020202020204" pitchFamily="34" charset="0"/>
              <a:buChar char="•"/>
            </a:pPr>
            <a:r>
              <a:rPr lang="it-IT" altLang="it-IT" b="1" dirty="0">
                <a:solidFill>
                  <a:schemeClr val="accent6"/>
                </a:solidFill>
              </a:rPr>
              <a:t>migliore del livello nazionale per 1  obiettivo:</a:t>
            </a:r>
            <a:r>
              <a:rPr lang="it-IT" altLang="it-IT" dirty="0">
                <a:solidFill>
                  <a:schemeClr val="accent6"/>
                </a:solidFill>
              </a:rPr>
              <a:t> </a:t>
            </a:r>
            <a:r>
              <a:rPr lang="it-IT" altLang="it-IT" b="1" dirty="0">
                <a:solidFill>
                  <a:schemeClr val="accent6"/>
                </a:solidFill>
              </a:rPr>
              <a:t>Spesa per ricerca e sviluppo </a:t>
            </a:r>
            <a:r>
              <a:rPr lang="it-IT" altLang="it-IT" dirty="0">
                <a:solidFill>
                  <a:schemeClr val="accent6"/>
                </a:solidFill>
              </a:rPr>
              <a:t>(Target 9.5, Regione ER).</a:t>
            </a:r>
            <a:endParaRPr lang="it-IT" altLang="it-IT" b="1" dirty="0">
              <a:solidFill>
                <a:schemeClr val="accent6"/>
              </a:solidFill>
            </a:endParaRPr>
          </a:p>
          <a:p>
            <a:pPr>
              <a:lnSpc>
                <a:spcPct val="100000"/>
              </a:lnSpc>
              <a:spcBef>
                <a:spcPct val="0"/>
              </a:spcBef>
              <a:buFontTx/>
              <a:buNone/>
            </a:pPr>
            <a:endParaRPr lang="it-IT" altLang="it-IT" dirty="0"/>
          </a:p>
          <a:p>
            <a:pPr marL="285750" indent="-285750">
              <a:spcBef>
                <a:spcPct val="0"/>
              </a:spcBef>
              <a:buFont typeface="Arial" panose="020B0604020202020204" pitchFamily="34" charset="0"/>
              <a:buChar char="•"/>
            </a:pPr>
            <a:r>
              <a:rPr lang="it-IT" altLang="it-IT" b="1" dirty="0">
                <a:solidFill>
                  <a:schemeClr val="accent2"/>
                </a:solidFill>
              </a:rPr>
              <a:t>identico al livello nazionale per 1 obiettivo: Quota di NEET </a:t>
            </a:r>
            <a:r>
              <a:rPr lang="it-IT" altLang="it-IT" dirty="0">
                <a:solidFill>
                  <a:schemeClr val="accent2"/>
                </a:solidFill>
              </a:rPr>
              <a:t>(Target 8.6, Regione ER). </a:t>
            </a:r>
            <a:endParaRPr lang="it-IT" altLang="it-IT" dirty="0"/>
          </a:p>
          <a:p>
            <a:endParaRPr lang="it-IT" altLang="it-IT" dirty="0"/>
          </a:p>
          <a:p>
            <a:pPr marL="285750" indent="-285750">
              <a:buFont typeface="Arial" panose="020B0604020202020204" pitchFamily="34" charset="0"/>
              <a:buChar char="•"/>
            </a:pPr>
            <a:endParaRPr lang="it-IT" altLang="it-IT" b="1" dirty="0">
              <a:solidFill>
                <a:srgbClr val="FF0000"/>
              </a:solidFill>
            </a:endParaRPr>
          </a:p>
        </p:txBody>
      </p:sp>
      <p:sp>
        <p:nvSpPr>
          <p:cNvPr id="2" name="CasellaDiTesto 1">
            <a:extLst>
              <a:ext uri="{FF2B5EF4-FFF2-40B4-BE49-F238E27FC236}">
                <a16:creationId xmlns:a16="http://schemas.microsoft.com/office/drawing/2014/main" id="{E3AA2263-C73F-CF70-4876-1829BA0595F3}"/>
              </a:ext>
            </a:extLst>
          </p:cNvPr>
          <p:cNvSpPr txBox="1"/>
          <p:nvPr/>
        </p:nvSpPr>
        <p:spPr>
          <a:xfrm>
            <a:off x="169541" y="6672347"/>
            <a:ext cx="6746358" cy="1015663"/>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19. Obiettivo contenuto nel Patto per il lavoro e per il clima RER, 2020</a:t>
            </a:r>
          </a:p>
          <a:p>
            <a:r>
              <a:rPr lang="it-IT" sz="1000" dirty="0">
                <a:latin typeface="Calibri" panose="020F0502020204030204" pitchFamily="34" charset="0"/>
                <a:ea typeface="Times New Roman" panose="02020603050405020304" pitchFamily="18" charset="0"/>
                <a:cs typeface="Calibri" panose="020F0502020204030204" pitchFamily="34" charset="0"/>
              </a:rPr>
              <a:t>20. </a:t>
            </a:r>
            <a:r>
              <a:rPr lang="it-IT" sz="1000" dirty="0">
                <a:effectLst/>
                <a:latin typeface="Calibri" panose="020F0502020204030204" pitchFamily="34" charset="0"/>
                <a:ea typeface="Times New Roman" panose="02020603050405020304" pitchFamily="18" charset="0"/>
                <a:cs typeface="Calibri" panose="020F0502020204030204" pitchFamily="34" charset="0"/>
              </a:rPr>
              <a:t>Obiettivo contenuto nello Spazio europeo della ricerca, 2020</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21. Obiettivo contenuto nel Piano Italia a 1 Giga, 2021</a:t>
            </a:r>
            <a:endParaRPr lang="it-IT" sz="1000" dirty="0">
              <a:latin typeface="Calibri" panose="020F0502020204030204" pitchFamily="34" charset="0"/>
              <a:ea typeface="Times New Roman" panose="02020603050405020304" pitchFamily="18" charset="0"/>
              <a:cs typeface="Calibri" panose="020F0502020204030204" pitchFamily="34" charset="0"/>
            </a:endParaRPr>
          </a:p>
          <a:p>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p>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6" name="Immagine 5">
            <a:extLst>
              <a:ext uri="{FF2B5EF4-FFF2-40B4-BE49-F238E27FC236}">
                <a16:creationId xmlns:a16="http://schemas.microsoft.com/office/drawing/2014/main" id="{8B0133B6-28E3-6D1A-CDBF-6DFD80510C1C}"/>
              </a:ext>
            </a:extLst>
          </p:cNvPr>
          <p:cNvPicPr>
            <a:picLocks noChangeAspect="1"/>
          </p:cNvPicPr>
          <p:nvPr/>
        </p:nvPicPr>
        <p:blipFill>
          <a:blip r:embed="rId3"/>
          <a:stretch>
            <a:fillRect/>
          </a:stretch>
        </p:blipFill>
        <p:spPr>
          <a:xfrm>
            <a:off x="4634037" y="1837209"/>
            <a:ext cx="8446703" cy="4104456"/>
          </a:xfrm>
          <a:prstGeom prst="rect">
            <a:avLst/>
          </a:prstGeom>
        </p:spPr>
      </p:pic>
    </p:spTree>
    <p:extLst>
      <p:ext uri="{BB962C8B-B14F-4D97-AF65-F5344CB8AC3E}">
        <p14:creationId xmlns:p14="http://schemas.microsoft.com/office/powerpoint/2010/main" val="2531767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ECONOMICA (3)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169541" y="2063149"/>
            <a:ext cx="4318906" cy="3416320"/>
          </a:xfrm>
          <a:prstGeom prst="rect">
            <a:avLst/>
          </a:prstGeom>
          <a:noFill/>
        </p:spPr>
        <p:txBody>
          <a:bodyPr wrap="square" rtlCol="0">
            <a:spAutoFit/>
          </a:bodyPr>
          <a:lstStyle/>
          <a:p>
            <a:pPr>
              <a:lnSpc>
                <a:spcPct val="100000"/>
              </a:lnSpc>
              <a:spcBef>
                <a:spcPct val="0"/>
              </a:spcBef>
              <a:buFontTx/>
              <a:buNone/>
            </a:pPr>
            <a:r>
              <a:rPr lang="it-IT" altLang="it-IT" dirty="0"/>
              <a:t>Il Comune di Parma (o la Regione Emilia-Romagna quando non ci sono i dati) presentano un andamento: </a:t>
            </a:r>
          </a:p>
          <a:p>
            <a:pPr>
              <a:lnSpc>
                <a:spcPct val="100000"/>
              </a:lnSpc>
              <a:spcBef>
                <a:spcPct val="0"/>
              </a:spcBef>
              <a:buFontTx/>
              <a:buNone/>
            </a:pPr>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1  obiettivo:</a:t>
            </a:r>
            <a:r>
              <a:rPr lang="it-IT" altLang="it-IT" dirty="0">
                <a:solidFill>
                  <a:schemeClr val="accent6"/>
                </a:solidFill>
              </a:rPr>
              <a:t> </a:t>
            </a:r>
            <a:r>
              <a:rPr lang="it-IT" altLang="it-IT" b="1" dirty="0">
                <a:solidFill>
                  <a:schemeClr val="accent6"/>
                </a:solidFill>
              </a:rPr>
              <a:t>Raccolta differenziata </a:t>
            </a:r>
            <a:r>
              <a:rPr lang="it-IT" altLang="it-IT" dirty="0">
                <a:solidFill>
                  <a:schemeClr val="accent6"/>
                </a:solidFill>
              </a:rPr>
              <a:t>(Target 12.4, Comune PR);</a:t>
            </a:r>
          </a:p>
          <a:p>
            <a:endParaRPr lang="it-IT" altLang="it-IT" dirty="0"/>
          </a:p>
          <a:p>
            <a:pPr marL="285750" indent="-285750">
              <a:buFont typeface="Arial" panose="020B0604020202020204" pitchFamily="34" charset="0"/>
              <a:buChar char="•"/>
            </a:pPr>
            <a:r>
              <a:rPr lang="it-IT" altLang="it-IT" b="1" dirty="0">
                <a:solidFill>
                  <a:schemeClr val="accent2"/>
                </a:solidFill>
              </a:rPr>
              <a:t>identico al livello nazionale per 1 obiettivo: Riciclaggio </a:t>
            </a:r>
            <a:r>
              <a:rPr lang="it-IT" altLang="it-IT" dirty="0">
                <a:solidFill>
                  <a:schemeClr val="accent2"/>
                </a:solidFill>
              </a:rPr>
              <a:t>(Target 12.5, Regione ER).</a:t>
            </a:r>
            <a:endParaRPr lang="it-IT" altLang="it-IT" dirty="0">
              <a:solidFill>
                <a:schemeClr val="accent6"/>
              </a:solidFill>
            </a:endParaRPr>
          </a:p>
          <a:p>
            <a:pPr marL="285750" indent="-285750">
              <a:buFont typeface="Arial" panose="020B0604020202020204" pitchFamily="34" charset="0"/>
              <a:buChar char="•"/>
            </a:pPr>
            <a:endParaRPr lang="it-IT" altLang="it-IT" dirty="0"/>
          </a:p>
        </p:txBody>
      </p:sp>
      <p:sp>
        <p:nvSpPr>
          <p:cNvPr id="2" name="CasellaDiTesto 1">
            <a:extLst>
              <a:ext uri="{FF2B5EF4-FFF2-40B4-BE49-F238E27FC236}">
                <a16:creationId xmlns:a16="http://schemas.microsoft.com/office/drawing/2014/main" id="{31CF5D3D-6856-80E5-8C61-E3F84D96DE75}"/>
              </a:ext>
            </a:extLst>
          </p:cNvPr>
          <p:cNvSpPr txBox="1"/>
          <p:nvPr/>
        </p:nvSpPr>
        <p:spPr>
          <a:xfrm>
            <a:off x="313557" y="6928727"/>
            <a:ext cx="6746358" cy="400110"/>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a:effectLst/>
                <a:latin typeface="Calibri" panose="020F0502020204030204" pitchFamily="34" charset="0"/>
                <a:ea typeface="Times New Roman" panose="02020603050405020304" pitchFamily="18" charset="0"/>
                <a:cs typeface="Calibri" panose="020F0502020204030204" pitchFamily="34" charset="0"/>
              </a:rPr>
              <a:t>22 e 23. </a:t>
            </a:r>
            <a:r>
              <a:rPr lang="it-IT" sz="1000" dirty="0">
                <a:effectLst/>
                <a:latin typeface="Calibri" panose="020F0502020204030204" pitchFamily="34" charset="0"/>
                <a:ea typeface="Times New Roman" panose="02020603050405020304" pitchFamily="18" charset="0"/>
                <a:cs typeface="Calibri" panose="020F0502020204030204" pitchFamily="34" charset="0"/>
              </a:rPr>
              <a:t>Obiettivi contenuti nel Patto per il lavoro e per il clima RER, 2020</a:t>
            </a:r>
          </a:p>
        </p:txBody>
      </p:sp>
      <p:pic>
        <p:nvPicPr>
          <p:cNvPr id="7" name="Immagine 6">
            <a:extLst>
              <a:ext uri="{FF2B5EF4-FFF2-40B4-BE49-F238E27FC236}">
                <a16:creationId xmlns:a16="http://schemas.microsoft.com/office/drawing/2014/main" id="{6E7DA124-D580-6159-12FB-0B964034E0BE}"/>
              </a:ext>
            </a:extLst>
          </p:cNvPr>
          <p:cNvPicPr>
            <a:picLocks noChangeAspect="1"/>
          </p:cNvPicPr>
          <p:nvPr/>
        </p:nvPicPr>
        <p:blipFill>
          <a:blip r:embed="rId3"/>
          <a:stretch>
            <a:fillRect/>
          </a:stretch>
        </p:blipFill>
        <p:spPr>
          <a:xfrm>
            <a:off x="4473923" y="1693193"/>
            <a:ext cx="8666860" cy="3888432"/>
          </a:xfrm>
          <a:prstGeom prst="rect">
            <a:avLst/>
          </a:prstGeom>
        </p:spPr>
      </p:pic>
    </p:spTree>
    <p:extLst>
      <p:ext uri="{BB962C8B-B14F-4D97-AF65-F5344CB8AC3E}">
        <p14:creationId xmlns:p14="http://schemas.microsoft.com/office/powerpoint/2010/main" val="321311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ISTITUZIONALE (1)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4104" y="1837209"/>
            <a:ext cx="4318906" cy="4524315"/>
          </a:xfrm>
          <a:prstGeom prst="rect">
            <a:avLst/>
          </a:prstGeom>
          <a:noFill/>
        </p:spPr>
        <p:txBody>
          <a:bodyPr wrap="square" rtlCol="0">
            <a:spAutoFit/>
          </a:bodyPr>
          <a:lstStyle/>
          <a:p>
            <a:pPr>
              <a:lnSpc>
                <a:spcPct val="100000"/>
              </a:lnSpc>
              <a:spcBef>
                <a:spcPct val="0"/>
              </a:spcBef>
              <a:buFontTx/>
              <a:buNone/>
            </a:pPr>
            <a:r>
              <a:rPr lang="it-IT" altLang="it-IT" dirty="0"/>
              <a:t>Il Comune di Parma (o la Regione Emilia-Romagna quando non ci sono i dati) presentano un andamento: </a:t>
            </a:r>
          </a:p>
          <a:p>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1  obiettivo: Affollamento carceri </a:t>
            </a:r>
            <a:r>
              <a:rPr lang="it-IT" altLang="it-IT" dirty="0">
                <a:solidFill>
                  <a:schemeClr val="accent6"/>
                </a:solidFill>
              </a:rPr>
              <a:t>(Target 16.3, Regione ER);</a:t>
            </a:r>
          </a:p>
          <a:p>
            <a:endParaRPr lang="it-IT" altLang="it-IT" dirty="0"/>
          </a:p>
          <a:p>
            <a:pPr marL="285750" indent="-285750">
              <a:buFont typeface="Arial" panose="020B0604020202020204" pitchFamily="34" charset="0"/>
              <a:buChar char="•"/>
            </a:pPr>
            <a:r>
              <a:rPr lang="it-IT" altLang="it-IT" b="1" dirty="0">
                <a:solidFill>
                  <a:schemeClr val="accent2"/>
                </a:solidFill>
              </a:rPr>
              <a:t>identico al livello nazionale per 1 obiettivo:</a:t>
            </a:r>
            <a:r>
              <a:rPr lang="it-IT" altLang="it-IT" dirty="0">
                <a:solidFill>
                  <a:schemeClr val="accent2"/>
                </a:solidFill>
              </a:rPr>
              <a:t> </a:t>
            </a:r>
            <a:r>
              <a:rPr lang="it-IT" altLang="it-IT" b="1" dirty="0">
                <a:solidFill>
                  <a:schemeClr val="accent2"/>
                </a:solidFill>
              </a:rPr>
              <a:t>Durata procedimenti civili </a:t>
            </a:r>
            <a:r>
              <a:rPr lang="it-IT" altLang="it-IT" dirty="0">
                <a:solidFill>
                  <a:schemeClr val="accent2"/>
                </a:solidFill>
              </a:rPr>
              <a:t>(Target 16.7, Regione ER).</a:t>
            </a:r>
            <a:endParaRPr lang="it-IT" altLang="it-IT" dirty="0"/>
          </a:p>
          <a:p>
            <a:endParaRPr lang="it-IT" altLang="it-IT" dirty="0"/>
          </a:p>
          <a:p>
            <a:endParaRPr lang="it-IT" altLang="it-IT" dirty="0"/>
          </a:p>
          <a:p>
            <a:pPr marL="285750" indent="-285750">
              <a:buFont typeface="Arial" panose="020B0604020202020204" pitchFamily="34" charset="0"/>
              <a:buChar char="•"/>
            </a:pPr>
            <a:endParaRPr lang="it-IT" altLang="it-IT" dirty="0">
              <a:solidFill>
                <a:schemeClr val="accent6"/>
              </a:solidFill>
            </a:endParaRPr>
          </a:p>
          <a:p>
            <a:pPr marL="285750" indent="-285750">
              <a:buFont typeface="Arial" panose="020B0604020202020204" pitchFamily="34" charset="0"/>
              <a:buChar char="•"/>
            </a:pPr>
            <a:endParaRPr lang="it-IT" altLang="it-IT" dirty="0"/>
          </a:p>
          <a:p>
            <a:r>
              <a:rPr lang="it-IT" altLang="it-IT" dirty="0">
                <a:solidFill>
                  <a:schemeClr val="accent2"/>
                </a:solidFill>
              </a:rPr>
              <a:t> </a:t>
            </a:r>
            <a:endParaRPr lang="it-IT" altLang="it-IT" dirty="0">
              <a:solidFill>
                <a:srgbClr val="FF0000"/>
              </a:solidFill>
            </a:endParaRPr>
          </a:p>
        </p:txBody>
      </p:sp>
      <p:pic>
        <p:nvPicPr>
          <p:cNvPr id="4" name="Immagine 3">
            <a:extLst>
              <a:ext uri="{FF2B5EF4-FFF2-40B4-BE49-F238E27FC236}">
                <a16:creationId xmlns:a16="http://schemas.microsoft.com/office/drawing/2014/main" id="{256A57AA-D4CF-F010-6D6B-00968967E233}"/>
              </a:ext>
            </a:extLst>
          </p:cNvPr>
          <p:cNvPicPr>
            <a:picLocks noChangeAspect="1"/>
          </p:cNvPicPr>
          <p:nvPr/>
        </p:nvPicPr>
        <p:blipFill>
          <a:blip r:embed="rId3"/>
          <a:stretch>
            <a:fillRect/>
          </a:stretch>
        </p:blipFill>
        <p:spPr>
          <a:xfrm>
            <a:off x="4252401" y="1981225"/>
            <a:ext cx="9167753" cy="2952328"/>
          </a:xfrm>
          <a:prstGeom prst="rect">
            <a:avLst/>
          </a:prstGeom>
        </p:spPr>
      </p:pic>
      <p:sp>
        <p:nvSpPr>
          <p:cNvPr id="2" name="CasellaDiTesto 1">
            <a:extLst>
              <a:ext uri="{FF2B5EF4-FFF2-40B4-BE49-F238E27FC236}">
                <a16:creationId xmlns:a16="http://schemas.microsoft.com/office/drawing/2014/main" id="{D5D86BB4-F927-6096-019D-96F3104872A6}"/>
              </a:ext>
            </a:extLst>
          </p:cNvPr>
          <p:cNvSpPr txBox="1"/>
          <p:nvPr/>
        </p:nvSpPr>
        <p:spPr>
          <a:xfrm>
            <a:off x="169541" y="6544449"/>
            <a:ext cx="6746358" cy="553998"/>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 </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24. Obiettivo proposto dal gruppo di lavoro </a:t>
            </a:r>
            <a:r>
              <a:rPr lang="it-IT" sz="1000" dirty="0" err="1">
                <a:effectLst/>
                <a:latin typeface="Calibri" panose="020F0502020204030204" pitchFamily="34" charset="0"/>
                <a:ea typeface="Times New Roman" panose="02020603050405020304" pitchFamily="18" charset="0"/>
                <a:cs typeface="Calibri" panose="020F0502020204030204" pitchFamily="34" charset="0"/>
              </a:rPr>
              <a:t>ASviS</a:t>
            </a:r>
            <a:r>
              <a:rPr lang="it-IT" sz="1000" dirty="0">
                <a:effectLst/>
                <a:latin typeface="Calibri" panose="020F0502020204030204" pitchFamily="34" charset="0"/>
                <a:ea typeface="Times New Roman" panose="02020603050405020304" pitchFamily="18" charset="0"/>
                <a:cs typeface="Calibri" panose="020F0502020204030204" pitchFamily="34" charset="0"/>
              </a:rPr>
              <a:t> </a:t>
            </a:r>
          </a:p>
          <a:p>
            <a:r>
              <a:rPr lang="it-IT" sz="1000" dirty="0">
                <a:latin typeface="Calibri" panose="020F0502020204030204" pitchFamily="34" charset="0"/>
                <a:ea typeface="Times New Roman" panose="02020603050405020304" pitchFamily="18" charset="0"/>
                <a:cs typeface="Calibri" panose="020F0502020204030204" pitchFamily="34" charset="0"/>
              </a:rPr>
              <a:t>25. </a:t>
            </a:r>
            <a:r>
              <a:rPr lang="it-IT" sz="1000" dirty="0">
                <a:effectLst/>
                <a:latin typeface="Calibri" panose="020F0502020204030204" pitchFamily="34" charset="0"/>
                <a:ea typeface="Times New Roman" panose="02020603050405020304" pitchFamily="18" charset="0"/>
                <a:cs typeface="Calibri" panose="020F0502020204030204" pitchFamily="34" charset="0"/>
              </a:rPr>
              <a:t>Obiettivo </a:t>
            </a:r>
            <a:r>
              <a:rPr lang="it-IT" sz="1000" dirty="0" err="1">
                <a:effectLst/>
                <a:latin typeface="Calibri" panose="020F0502020204030204" pitchFamily="34" charset="0"/>
                <a:ea typeface="Times New Roman" panose="02020603050405020304" pitchFamily="18" charset="0"/>
                <a:cs typeface="Calibri" panose="020F0502020204030204" pitchFamily="34" charset="0"/>
              </a:rPr>
              <a:t>ASviS</a:t>
            </a:r>
            <a:r>
              <a:rPr lang="it-IT" sz="1000" dirty="0">
                <a:effectLst/>
                <a:latin typeface="Calibri" panose="020F0502020204030204" pitchFamily="34" charset="0"/>
                <a:ea typeface="Times New Roman" panose="02020603050405020304" pitchFamily="18" charset="0"/>
                <a:cs typeface="Calibri" panose="020F0502020204030204" pitchFamily="34" charset="0"/>
              </a:rPr>
              <a:t> individuato attraverso il confronto con la migliore delle Regioni italiane </a:t>
            </a:r>
            <a:endParaRPr lang="it-IT" sz="10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3273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SOCIALE (1)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1" y="1189137"/>
            <a:ext cx="4318906" cy="5355312"/>
          </a:xfrm>
          <a:prstGeom prst="rect">
            <a:avLst/>
          </a:prstGeom>
          <a:noFill/>
        </p:spPr>
        <p:txBody>
          <a:bodyPr wrap="square" rtlCol="0">
            <a:spAutoFit/>
          </a:bodyPr>
          <a:lstStyle/>
          <a:p>
            <a:pPr>
              <a:lnSpc>
                <a:spcPct val="100000"/>
              </a:lnSpc>
              <a:spcBef>
                <a:spcPct val="0"/>
              </a:spcBef>
              <a:buFontTx/>
              <a:buNone/>
            </a:pPr>
            <a:r>
              <a:rPr lang="it-IT" altLang="it-IT" dirty="0"/>
              <a:t>Il Comune di Parma (o la Regione Emilia-Romagna quando non ci sono i dati) presentano un andamento: </a:t>
            </a:r>
          </a:p>
          <a:p>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3 obiettivi: Copertura vaccinale </a:t>
            </a:r>
            <a:r>
              <a:rPr lang="it-IT" altLang="it-IT" dirty="0">
                <a:solidFill>
                  <a:schemeClr val="accent6"/>
                </a:solidFill>
              </a:rPr>
              <a:t>(Target 3.8, Regione ER); </a:t>
            </a:r>
            <a:r>
              <a:rPr lang="it-IT" altLang="it-IT" b="1" dirty="0">
                <a:solidFill>
                  <a:schemeClr val="accent6"/>
                </a:solidFill>
              </a:rPr>
              <a:t>Abbandono scolastico </a:t>
            </a:r>
            <a:r>
              <a:rPr lang="it-IT" altLang="it-IT" dirty="0">
                <a:solidFill>
                  <a:schemeClr val="accent6"/>
                </a:solidFill>
              </a:rPr>
              <a:t>(Target 4.1, Regione ER); ); </a:t>
            </a:r>
            <a:r>
              <a:rPr lang="it-IT" altLang="it-IT" b="1" dirty="0">
                <a:solidFill>
                  <a:schemeClr val="accent6"/>
                </a:solidFill>
              </a:rPr>
              <a:t>Incidenti stradali </a:t>
            </a:r>
            <a:r>
              <a:rPr lang="it-IT" altLang="it-IT" dirty="0">
                <a:solidFill>
                  <a:schemeClr val="accent6"/>
                </a:solidFill>
              </a:rPr>
              <a:t>(3.6, Comune PR);</a:t>
            </a:r>
          </a:p>
          <a:p>
            <a:pPr marL="285750" indent="-285750">
              <a:buFont typeface="Arial" panose="020B0604020202020204" pitchFamily="34" charset="0"/>
              <a:buChar char="•"/>
            </a:pPr>
            <a:endParaRPr lang="it-IT" altLang="it-IT" dirty="0"/>
          </a:p>
          <a:p>
            <a:pPr marL="285750" indent="-285750">
              <a:buFont typeface="Arial" panose="020B0604020202020204" pitchFamily="34" charset="0"/>
              <a:buChar char="•"/>
            </a:pPr>
            <a:r>
              <a:rPr lang="it-IT" altLang="it-IT" b="1" dirty="0">
                <a:solidFill>
                  <a:schemeClr val="accent2"/>
                </a:solidFill>
              </a:rPr>
              <a:t>identico al livello nazionale per 2 obiettivi:</a:t>
            </a:r>
            <a:r>
              <a:rPr lang="it-IT" altLang="it-IT" dirty="0">
                <a:solidFill>
                  <a:schemeClr val="accent2"/>
                </a:solidFill>
              </a:rPr>
              <a:t> </a:t>
            </a:r>
            <a:r>
              <a:rPr lang="it-IT" altLang="it-IT" b="1" dirty="0">
                <a:solidFill>
                  <a:schemeClr val="accent2"/>
                </a:solidFill>
              </a:rPr>
              <a:t>Povertà </a:t>
            </a:r>
            <a:r>
              <a:rPr lang="it-IT" altLang="it-IT" dirty="0">
                <a:solidFill>
                  <a:schemeClr val="accent2"/>
                </a:solidFill>
              </a:rPr>
              <a:t>(Target 1.2, Regione ER); </a:t>
            </a:r>
            <a:r>
              <a:rPr lang="it-IT" altLang="it-IT" b="1" dirty="0">
                <a:solidFill>
                  <a:schemeClr val="accent2"/>
                </a:solidFill>
              </a:rPr>
              <a:t>Malattie non trasmissibili </a:t>
            </a:r>
            <a:r>
              <a:rPr lang="it-IT" altLang="it-IT" dirty="0">
                <a:solidFill>
                  <a:schemeClr val="accent2"/>
                </a:solidFill>
              </a:rPr>
              <a:t>(Target 3.4, Regione ER).</a:t>
            </a:r>
            <a:endParaRPr lang="it-IT" altLang="it-IT" dirty="0"/>
          </a:p>
          <a:p>
            <a:endParaRPr lang="it-IT" altLang="it-IT" dirty="0"/>
          </a:p>
          <a:p>
            <a:endParaRPr lang="it-IT" altLang="it-IT" dirty="0"/>
          </a:p>
          <a:p>
            <a:pPr marL="285750" indent="-285750">
              <a:buFont typeface="Arial" panose="020B0604020202020204" pitchFamily="34" charset="0"/>
              <a:buChar char="•"/>
            </a:pPr>
            <a:endParaRPr lang="it-IT" altLang="it-IT" dirty="0">
              <a:solidFill>
                <a:schemeClr val="accent6"/>
              </a:solidFill>
            </a:endParaRPr>
          </a:p>
          <a:p>
            <a:pPr marL="285750" indent="-285750">
              <a:buFont typeface="Arial" panose="020B0604020202020204" pitchFamily="34" charset="0"/>
              <a:buChar char="•"/>
            </a:pPr>
            <a:endParaRPr lang="it-IT" altLang="it-IT" dirty="0"/>
          </a:p>
          <a:p>
            <a:r>
              <a:rPr lang="it-IT" altLang="it-IT" dirty="0">
                <a:solidFill>
                  <a:schemeClr val="accent2"/>
                </a:solidFill>
              </a:rPr>
              <a:t> </a:t>
            </a:r>
            <a:endParaRPr lang="it-IT" altLang="it-IT" dirty="0">
              <a:solidFill>
                <a:srgbClr val="FF0000"/>
              </a:solidFill>
            </a:endParaRPr>
          </a:p>
        </p:txBody>
      </p:sp>
      <p:sp>
        <p:nvSpPr>
          <p:cNvPr id="2" name="CasellaDiTesto 1">
            <a:extLst>
              <a:ext uri="{FF2B5EF4-FFF2-40B4-BE49-F238E27FC236}">
                <a16:creationId xmlns:a16="http://schemas.microsoft.com/office/drawing/2014/main" id="{0B2E8FD2-427F-12B5-55D2-268E9DB26763}"/>
              </a:ext>
            </a:extLst>
          </p:cNvPr>
          <p:cNvSpPr txBox="1"/>
          <p:nvPr/>
        </p:nvSpPr>
        <p:spPr>
          <a:xfrm>
            <a:off x="169541" y="6544449"/>
            <a:ext cx="6746358" cy="861774"/>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 </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26. Obiettivo contenuto nel Pilastro europeo sui diritti sociali, 2021</a:t>
            </a:r>
          </a:p>
          <a:p>
            <a:r>
              <a:rPr lang="it-IT" sz="1000" dirty="0">
                <a:latin typeface="Calibri" panose="020F0502020204030204" pitchFamily="34" charset="0"/>
                <a:ea typeface="Times New Roman" panose="02020603050405020304" pitchFamily="18" charset="0"/>
                <a:cs typeface="Calibri" panose="020F0502020204030204" pitchFamily="34" charset="0"/>
              </a:rPr>
              <a:t>27. Obiettivo dell’Organizzazione mondiale della sanità </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28. Obiettivo contenuto nel Piano nazionale sicurezza stradale 2030, 2022</a:t>
            </a:r>
          </a:p>
          <a:p>
            <a:r>
              <a:rPr lang="it-IT" sz="1000" dirty="0">
                <a:latin typeface="Calibri" panose="020F0502020204030204" pitchFamily="34" charset="0"/>
                <a:ea typeface="Times New Roman" panose="02020603050405020304" pitchFamily="18" charset="0"/>
                <a:cs typeface="Calibri" panose="020F0502020204030204" pitchFamily="34" charset="0"/>
              </a:rPr>
              <a:t>29</a:t>
            </a:r>
            <a:r>
              <a:rPr lang="it-IT" sz="1000" dirty="0">
                <a:effectLst/>
                <a:latin typeface="Calibri" panose="020F0502020204030204" pitchFamily="34" charset="0"/>
                <a:ea typeface="Times New Roman" panose="02020603050405020304" pitchFamily="18" charset="0"/>
                <a:cs typeface="Calibri" panose="020F0502020204030204" pitchFamily="34" charset="0"/>
              </a:rPr>
              <a:t> e </a:t>
            </a:r>
            <a:r>
              <a:rPr lang="it-IT" sz="1000" dirty="0">
                <a:latin typeface="Calibri" panose="020F0502020204030204" pitchFamily="34" charset="0"/>
                <a:ea typeface="Times New Roman" panose="02020603050405020304" pitchFamily="18" charset="0"/>
                <a:cs typeface="Calibri" panose="020F0502020204030204" pitchFamily="34" charset="0"/>
              </a:rPr>
              <a:t>30</a:t>
            </a:r>
            <a:r>
              <a:rPr lang="it-IT" sz="1000" dirty="0">
                <a:effectLst/>
                <a:latin typeface="Calibri" panose="020F0502020204030204" pitchFamily="34" charset="0"/>
                <a:ea typeface="Times New Roman" panose="02020603050405020304" pitchFamily="18" charset="0"/>
                <a:cs typeface="Calibri" panose="020F0502020204030204" pitchFamily="34" charset="0"/>
              </a:rPr>
              <a:t>. Obiettivi contenuti nel Patto per il lavoro e per il clima RER, 2020 </a:t>
            </a:r>
          </a:p>
        </p:txBody>
      </p:sp>
      <p:pic>
        <p:nvPicPr>
          <p:cNvPr id="7" name="Immagine 6">
            <a:extLst>
              <a:ext uri="{FF2B5EF4-FFF2-40B4-BE49-F238E27FC236}">
                <a16:creationId xmlns:a16="http://schemas.microsoft.com/office/drawing/2014/main" id="{9B4651F8-79E0-DD27-BDA3-19D5B4495DE4}"/>
              </a:ext>
            </a:extLst>
          </p:cNvPr>
          <p:cNvPicPr>
            <a:picLocks noChangeAspect="1"/>
          </p:cNvPicPr>
          <p:nvPr/>
        </p:nvPicPr>
        <p:blipFill>
          <a:blip r:embed="rId3"/>
          <a:stretch>
            <a:fillRect/>
          </a:stretch>
        </p:blipFill>
        <p:spPr>
          <a:xfrm>
            <a:off x="4634037" y="757089"/>
            <a:ext cx="7920880" cy="6490320"/>
          </a:xfrm>
          <a:prstGeom prst="rect">
            <a:avLst/>
          </a:prstGeom>
        </p:spPr>
      </p:pic>
    </p:spTree>
    <p:extLst>
      <p:ext uri="{BB962C8B-B14F-4D97-AF65-F5344CB8AC3E}">
        <p14:creationId xmlns:p14="http://schemas.microsoft.com/office/powerpoint/2010/main" val="251695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13A35-E72A-A4DA-DA96-C36D184C18AD}"/>
              </a:ext>
            </a:extLst>
          </p:cNvPr>
          <p:cNvSpPr txBox="1"/>
          <p:nvPr/>
        </p:nvSpPr>
        <p:spPr>
          <a:xfrm>
            <a:off x="-1" y="11962"/>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SOCIALE (2) </a:t>
            </a:r>
          </a:p>
        </p:txBody>
      </p:sp>
      <p:sp>
        <p:nvSpPr>
          <p:cNvPr id="5" name="CasellaDiTesto 4">
            <a:extLst>
              <a:ext uri="{FF2B5EF4-FFF2-40B4-BE49-F238E27FC236}">
                <a16:creationId xmlns:a16="http://schemas.microsoft.com/office/drawing/2014/main" id="{89BD91B0-0833-D54E-C721-C1276E5120A9}"/>
              </a:ext>
            </a:extLst>
          </p:cNvPr>
          <p:cNvSpPr txBox="1"/>
          <p:nvPr/>
        </p:nvSpPr>
        <p:spPr>
          <a:xfrm>
            <a:off x="31167" y="1024498"/>
            <a:ext cx="4318906" cy="5632311"/>
          </a:xfrm>
          <a:prstGeom prst="rect">
            <a:avLst/>
          </a:prstGeom>
          <a:noFill/>
        </p:spPr>
        <p:txBody>
          <a:bodyPr wrap="square" rtlCol="0">
            <a:spAutoFit/>
          </a:bodyPr>
          <a:lstStyle/>
          <a:p>
            <a:pPr>
              <a:lnSpc>
                <a:spcPct val="100000"/>
              </a:lnSpc>
              <a:spcBef>
                <a:spcPct val="0"/>
              </a:spcBef>
              <a:buFontTx/>
              <a:buNone/>
            </a:pPr>
            <a:r>
              <a:rPr lang="it-IT" altLang="it-IT" dirty="0"/>
              <a:t>Il Comune di Parma (o la Regione Emilia-Romagna quando non ci sono i dati) presentano un andamento: </a:t>
            </a:r>
          </a:p>
          <a:p>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2 obiettivi: Partecipazione alla scuola dell’infanzia </a:t>
            </a:r>
            <a:r>
              <a:rPr lang="it-IT" altLang="it-IT" dirty="0">
                <a:solidFill>
                  <a:schemeClr val="accent6"/>
                </a:solidFill>
              </a:rPr>
              <a:t>(Target 4.2, Regione ER; </a:t>
            </a:r>
            <a:r>
              <a:rPr lang="it-IT" altLang="it-IT" b="1" dirty="0">
                <a:solidFill>
                  <a:schemeClr val="accent6"/>
                </a:solidFill>
              </a:rPr>
              <a:t>Disuguaglianza dei redditi </a:t>
            </a:r>
            <a:r>
              <a:rPr lang="it-IT" altLang="it-IT" dirty="0">
                <a:solidFill>
                  <a:schemeClr val="accent6"/>
                </a:solidFill>
              </a:rPr>
              <a:t>(Target 10.4, Regione ER);</a:t>
            </a:r>
          </a:p>
          <a:p>
            <a:endParaRPr lang="it-IT" altLang="it-IT" dirty="0"/>
          </a:p>
          <a:p>
            <a:pPr marL="285750" indent="-285750">
              <a:buFont typeface="Arial" panose="020B0604020202020204" pitchFamily="34" charset="0"/>
              <a:buChar char="•"/>
            </a:pPr>
            <a:r>
              <a:rPr lang="it-IT" altLang="it-IT" b="1" dirty="0">
                <a:solidFill>
                  <a:schemeClr val="accent2"/>
                </a:solidFill>
              </a:rPr>
              <a:t>identico al livello nazionale per 4 obiettivi: Nidi d’infanzia </a:t>
            </a:r>
            <a:r>
              <a:rPr lang="it-IT" altLang="it-IT" dirty="0">
                <a:solidFill>
                  <a:schemeClr val="accent2"/>
                </a:solidFill>
              </a:rPr>
              <a:t>(Target 4.2, Regione ER); </a:t>
            </a:r>
            <a:r>
              <a:rPr lang="it-IT" altLang="it-IT" b="1" dirty="0">
                <a:solidFill>
                  <a:schemeClr val="accent2"/>
                </a:solidFill>
              </a:rPr>
              <a:t>Quota di laureati </a:t>
            </a:r>
            <a:r>
              <a:rPr lang="it-IT" altLang="it-IT" dirty="0">
                <a:solidFill>
                  <a:schemeClr val="accent2"/>
                </a:solidFill>
              </a:rPr>
              <a:t>(Target 4.3, Regione ER); </a:t>
            </a:r>
            <a:r>
              <a:rPr lang="it-IT" altLang="it-IT" b="1" dirty="0">
                <a:solidFill>
                  <a:schemeClr val="accent2"/>
                </a:solidFill>
              </a:rPr>
              <a:t>Istruzione continua </a:t>
            </a:r>
            <a:r>
              <a:rPr lang="it-IT" altLang="it-IT" dirty="0">
                <a:solidFill>
                  <a:schemeClr val="accent2"/>
                </a:solidFill>
              </a:rPr>
              <a:t>(Target 4.4, Regione ER); </a:t>
            </a:r>
            <a:r>
              <a:rPr lang="it-IT" altLang="it-IT" b="1" dirty="0">
                <a:solidFill>
                  <a:schemeClr val="accent2"/>
                </a:solidFill>
              </a:rPr>
              <a:t>Parità di genere occupazionale </a:t>
            </a:r>
            <a:r>
              <a:rPr lang="it-IT" altLang="it-IT" dirty="0">
                <a:solidFill>
                  <a:schemeClr val="accent2"/>
                </a:solidFill>
              </a:rPr>
              <a:t>(Target 5.1, Regione ER).</a:t>
            </a:r>
          </a:p>
          <a:p>
            <a:pPr marL="285750" indent="-285750">
              <a:buFont typeface="Arial" panose="020B0604020202020204" pitchFamily="34" charset="0"/>
              <a:buChar char="•"/>
            </a:pPr>
            <a:endParaRPr lang="it-IT" altLang="it-IT" dirty="0"/>
          </a:p>
          <a:p>
            <a:pPr marL="285750" indent="-285750">
              <a:buFont typeface="Arial" panose="020B0604020202020204" pitchFamily="34" charset="0"/>
              <a:buChar char="•"/>
            </a:pPr>
            <a:endParaRPr lang="it-IT" altLang="it-IT" dirty="0">
              <a:solidFill>
                <a:schemeClr val="accent6"/>
              </a:solidFill>
            </a:endParaRPr>
          </a:p>
          <a:p>
            <a:pPr marL="285750" indent="-285750">
              <a:buFont typeface="Arial" panose="020B0604020202020204" pitchFamily="34" charset="0"/>
              <a:buChar char="•"/>
            </a:pPr>
            <a:endParaRPr lang="it-IT" altLang="it-IT" dirty="0"/>
          </a:p>
          <a:p>
            <a:r>
              <a:rPr lang="it-IT" altLang="it-IT" dirty="0">
                <a:solidFill>
                  <a:schemeClr val="accent2"/>
                </a:solidFill>
              </a:rPr>
              <a:t> </a:t>
            </a:r>
            <a:endParaRPr lang="it-IT" altLang="it-IT" dirty="0">
              <a:solidFill>
                <a:srgbClr val="FF0000"/>
              </a:solidFill>
            </a:endParaRPr>
          </a:p>
        </p:txBody>
      </p:sp>
      <p:pic>
        <p:nvPicPr>
          <p:cNvPr id="9" name="Immagine 8">
            <a:extLst>
              <a:ext uri="{FF2B5EF4-FFF2-40B4-BE49-F238E27FC236}">
                <a16:creationId xmlns:a16="http://schemas.microsoft.com/office/drawing/2014/main" id="{958AC960-8C2F-EE73-A426-B0EE1622228E}"/>
              </a:ext>
            </a:extLst>
          </p:cNvPr>
          <p:cNvPicPr>
            <a:picLocks noChangeAspect="1"/>
          </p:cNvPicPr>
          <p:nvPr/>
        </p:nvPicPr>
        <p:blipFill>
          <a:blip r:embed="rId3"/>
          <a:stretch>
            <a:fillRect/>
          </a:stretch>
        </p:blipFill>
        <p:spPr>
          <a:xfrm>
            <a:off x="4706045" y="824685"/>
            <a:ext cx="7992888" cy="6442752"/>
          </a:xfrm>
          <a:prstGeom prst="rect">
            <a:avLst/>
          </a:prstGeom>
        </p:spPr>
      </p:pic>
      <p:sp>
        <p:nvSpPr>
          <p:cNvPr id="2" name="CasellaDiTesto 1">
            <a:extLst>
              <a:ext uri="{FF2B5EF4-FFF2-40B4-BE49-F238E27FC236}">
                <a16:creationId xmlns:a16="http://schemas.microsoft.com/office/drawing/2014/main" id="{8DF45681-32D7-ADB5-666D-1ADD1299AF19}"/>
              </a:ext>
            </a:extLst>
          </p:cNvPr>
          <p:cNvSpPr txBox="1"/>
          <p:nvPr/>
        </p:nvSpPr>
        <p:spPr>
          <a:xfrm>
            <a:off x="55150" y="6533698"/>
            <a:ext cx="6746358" cy="1169551"/>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dirty="0">
                <a:latin typeface="Calibri" panose="020F0502020204030204" pitchFamily="34" charset="0"/>
                <a:ea typeface="Times New Roman" panose="02020603050405020304" pitchFamily="18" charset="0"/>
                <a:cs typeface="Calibri" panose="020F0502020204030204" pitchFamily="34" charset="0"/>
              </a:rPr>
              <a:t>31</a:t>
            </a:r>
            <a:r>
              <a:rPr lang="it-IT" sz="1000" dirty="0">
                <a:effectLst/>
                <a:latin typeface="Calibri" panose="020F0502020204030204" pitchFamily="34" charset="0"/>
                <a:ea typeface="Times New Roman" panose="02020603050405020304" pitchFamily="18" charset="0"/>
                <a:cs typeface="Calibri" panose="020F0502020204030204" pitchFamily="34" charset="0"/>
              </a:rPr>
              <a:t> e 33. Obiettivi contenuti nello Spazio europeo dell'istruzione, 2020</a:t>
            </a:r>
          </a:p>
          <a:p>
            <a:r>
              <a:rPr lang="it-IT" sz="1000" dirty="0">
                <a:latin typeface="Calibri" panose="020F0502020204030204" pitchFamily="34" charset="0"/>
                <a:ea typeface="Times New Roman" panose="02020603050405020304" pitchFamily="18" charset="0"/>
                <a:cs typeface="Calibri" panose="020F0502020204030204" pitchFamily="34" charset="0"/>
              </a:rPr>
              <a:t>32</a:t>
            </a:r>
            <a:r>
              <a:rPr lang="it-IT" sz="1000" dirty="0">
                <a:effectLst/>
                <a:latin typeface="Calibri" panose="020F0502020204030204" pitchFamily="34" charset="0"/>
                <a:ea typeface="Times New Roman" panose="02020603050405020304" pitchFamily="18" charset="0"/>
                <a:cs typeface="Calibri" panose="020F0502020204030204" pitchFamily="34" charset="0"/>
              </a:rPr>
              <a:t> e 34. Obiettivi contenuti nel </a:t>
            </a:r>
            <a:r>
              <a:rPr lang="it-IT" sz="1000" dirty="0">
                <a:latin typeface="Calibri" panose="020F0502020204030204" pitchFamily="34" charset="0"/>
                <a:ea typeface="Times New Roman" panose="02020603050405020304" pitchFamily="18" charset="0"/>
                <a:cs typeface="Calibri" panose="020F0502020204030204" pitchFamily="34" charset="0"/>
              </a:rPr>
              <a:t>P</a:t>
            </a:r>
            <a:r>
              <a:rPr lang="it-IT" sz="1000" dirty="0">
                <a:effectLst/>
                <a:latin typeface="Calibri" panose="020F0502020204030204" pitchFamily="34" charset="0"/>
                <a:ea typeface="Times New Roman" panose="02020603050405020304" pitchFamily="18" charset="0"/>
                <a:cs typeface="Calibri" panose="020F0502020204030204" pitchFamily="34" charset="0"/>
              </a:rPr>
              <a:t>atto per il lavoro e per il clima RER, 2020</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35. Obiettivo contenuto nel Pilastro europeo sui diritti sociali, 2021 </a:t>
            </a:r>
          </a:p>
          <a:p>
            <a:r>
              <a:rPr lang="it-IT" sz="1000" dirty="0">
                <a:latin typeface="Calibri" panose="020F0502020204030204" pitchFamily="34" charset="0"/>
                <a:ea typeface="Times New Roman" panose="02020603050405020304" pitchFamily="18" charset="0"/>
                <a:cs typeface="Calibri" panose="020F0502020204030204" pitchFamily="34" charset="0"/>
              </a:rPr>
              <a:t>36. </a:t>
            </a:r>
            <a:r>
              <a:rPr lang="it-IT" sz="1000" dirty="0">
                <a:effectLst/>
                <a:latin typeface="Calibri" panose="020F0502020204030204" pitchFamily="34" charset="0"/>
                <a:ea typeface="Times New Roman" panose="02020603050405020304" pitchFamily="18" charset="0"/>
                <a:cs typeface="Calibri" panose="020F0502020204030204" pitchFamily="34" charset="0"/>
              </a:rPr>
              <a:t>Obiettivo </a:t>
            </a:r>
            <a:r>
              <a:rPr lang="it-IT" sz="1000" dirty="0" err="1">
                <a:effectLst/>
                <a:latin typeface="Calibri" panose="020F0502020204030204" pitchFamily="34" charset="0"/>
                <a:ea typeface="Times New Roman" panose="02020603050405020304" pitchFamily="18" charset="0"/>
                <a:cs typeface="Calibri" panose="020F0502020204030204" pitchFamily="34" charset="0"/>
              </a:rPr>
              <a:t>ASviS</a:t>
            </a:r>
            <a:r>
              <a:rPr lang="it-IT" sz="1000" dirty="0">
                <a:effectLst/>
                <a:latin typeface="Calibri" panose="020F0502020204030204" pitchFamily="34" charset="0"/>
                <a:ea typeface="Times New Roman" panose="02020603050405020304" pitchFamily="18" charset="0"/>
                <a:cs typeface="Calibri" panose="020F0502020204030204" pitchFamily="34" charset="0"/>
              </a:rPr>
              <a:t> individuato attraverso il confronto con il migliore dei Paesi EU</a:t>
            </a:r>
          </a:p>
          <a:p>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a:p>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6823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2478127"/>
              </p:ext>
            </p:extLst>
          </p:nvPr>
        </p:nvGraphicFramePr>
        <p:xfrm>
          <a:off x="253365" y="757555"/>
          <a:ext cx="12899604" cy="5761355"/>
        </p:xfrm>
        <a:graphic>
          <a:graphicData uri="http://schemas.openxmlformats.org/drawingml/2006/table">
            <a:tbl>
              <a:tblPr firstRow="1" bandRow="1">
                <a:tableStyleId>{5C22544A-7EE6-4342-B048-85BDC9FD1C3A}</a:tableStyleId>
              </a:tblPr>
              <a:tblGrid>
                <a:gridCol w="527685">
                  <a:extLst>
                    <a:ext uri="{9D8B030D-6E8A-4147-A177-3AD203B41FA5}">
                      <a16:colId xmlns:a16="http://schemas.microsoft.com/office/drawing/2014/main" val="20000"/>
                    </a:ext>
                  </a:extLst>
                </a:gridCol>
                <a:gridCol w="1908810">
                  <a:extLst>
                    <a:ext uri="{9D8B030D-6E8A-4147-A177-3AD203B41FA5}">
                      <a16:colId xmlns:a16="http://schemas.microsoft.com/office/drawing/2014/main" val="20001"/>
                    </a:ext>
                  </a:extLst>
                </a:gridCol>
                <a:gridCol w="1464310">
                  <a:extLst>
                    <a:ext uri="{9D8B030D-6E8A-4147-A177-3AD203B41FA5}">
                      <a16:colId xmlns:a16="http://schemas.microsoft.com/office/drawing/2014/main" val="20002"/>
                    </a:ext>
                  </a:extLst>
                </a:gridCol>
                <a:gridCol w="1723390">
                  <a:extLst>
                    <a:ext uri="{9D8B030D-6E8A-4147-A177-3AD203B41FA5}">
                      <a16:colId xmlns:a16="http://schemas.microsoft.com/office/drawing/2014/main" val="20003"/>
                    </a:ext>
                  </a:extLst>
                </a:gridCol>
                <a:gridCol w="3048636">
                  <a:extLst>
                    <a:ext uri="{9D8B030D-6E8A-4147-A177-3AD203B41FA5}">
                      <a16:colId xmlns:a16="http://schemas.microsoft.com/office/drawing/2014/main" val="20004"/>
                    </a:ext>
                  </a:extLst>
                </a:gridCol>
                <a:gridCol w="2628900">
                  <a:extLst>
                    <a:ext uri="{9D8B030D-6E8A-4147-A177-3AD203B41FA5}">
                      <a16:colId xmlns:a16="http://schemas.microsoft.com/office/drawing/2014/main" val="20005"/>
                    </a:ext>
                  </a:extLst>
                </a:gridCol>
                <a:gridCol w="510964">
                  <a:extLst>
                    <a:ext uri="{9D8B030D-6E8A-4147-A177-3AD203B41FA5}">
                      <a16:colId xmlns:a16="http://schemas.microsoft.com/office/drawing/2014/main" val="20006"/>
                    </a:ext>
                  </a:extLst>
                </a:gridCol>
                <a:gridCol w="38100">
                  <a:extLst>
                    <a:ext uri="{9D8B030D-6E8A-4147-A177-3AD203B41FA5}">
                      <a16:colId xmlns:a16="http://schemas.microsoft.com/office/drawing/2014/main" val="20007"/>
                    </a:ext>
                  </a:extLst>
                </a:gridCol>
                <a:gridCol w="499745">
                  <a:extLst>
                    <a:ext uri="{9D8B030D-6E8A-4147-A177-3AD203B41FA5}">
                      <a16:colId xmlns:a16="http://schemas.microsoft.com/office/drawing/2014/main" val="20008"/>
                    </a:ext>
                  </a:extLst>
                </a:gridCol>
                <a:gridCol w="38100">
                  <a:extLst>
                    <a:ext uri="{9D8B030D-6E8A-4147-A177-3AD203B41FA5}">
                      <a16:colId xmlns:a16="http://schemas.microsoft.com/office/drawing/2014/main" val="20009"/>
                    </a:ext>
                  </a:extLst>
                </a:gridCol>
                <a:gridCol w="510964">
                  <a:extLst>
                    <a:ext uri="{9D8B030D-6E8A-4147-A177-3AD203B41FA5}">
                      <a16:colId xmlns:a16="http://schemas.microsoft.com/office/drawing/2014/main" val="20010"/>
                    </a:ext>
                  </a:extLst>
                </a:gridCol>
              </a:tblGrid>
              <a:tr h="353695">
                <a:tc gridSpan="11">
                  <a:txBody>
                    <a:bodyPr/>
                    <a:lstStyle/>
                    <a:p>
                      <a:pPr indent="0" algn="ctr">
                        <a:buNone/>
                      </a:pPr>
                      <a:r>
                        <a:rPr lang="it-IT" sz="1600" dirty="0">
                          <a:solidFill>
                            <a:srgbClr val="FFFFFF"/>
                          </a:solidFill>
                          <a:latin typeface="Calibri" panose="020F0502020204030204" charset="-122"/>
                          <a:sym typeface="+mn-ea"/>
                        </a:rPr>
                        <a:t>Strategia regionale per lo sviluppo sostenibile - </a:t>
                      </a:r>
                      <a:r>
                        <a:rPr sz="1600" dirty="0" err="1">
                          <a:solidFill>
                            <a:srgbClr val="FFFFFF"/>
                          </a:solidFill>
                          <a:latin typeface="Calibri" panose="020F0502020204030204" charset="-122"/>
                          <a:sym typeface="+mn-ea"/>
                        </a:rPr>
                        <a:t>Obiettivi</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quantitativi</a:t>
                      </a:r>
                      <a:r>
                        <a:rPr sz="1600" dirty="0">
                          <a:solidFill>
                            <a:srgbClr val="FFFFFF"/>
                          </a:solidFill>
                          <a:latin typeface="Calibri" panose="020F0502020204030204" charset="-122"/>
                          <a:sym typeface="+mn-ea"/>
                        </a:rPr>
                        <a:t> a </a:t>
                      </a:r>
                      <a:r>
                        <a:rPr sz="1600" dirty="0" err="1">
                          <a:solidFill>
                            <a:srgbClr val="FFFFFF"/>
                          </a:solidFill>
                          <a:latin typeface="Calibri" panose="020F0502020204030204" charset="-122"/>
                          <a:sym typeface="+mn-ea"/>
                        </a:rPr>
                        <a:t>prevalente</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dimensione</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ambientale</a:t>
                      </a:r>
                      <a:r>
                        <a:rPr sz="1600" dirty="0">
                          <a:solidFill>
                            <a:srgbClr val="FFFFFF"/>
                          </a:solidFill>
                          <a:latin typeface="Calibri" panose="020F0502020204030204" charset="-122"/>
                          <a:sym typeface="+mn-ea"/>
                        </a:rPr>
                        <a:t> </a:t>
                      </a:r>
                      <a:endParaRPr lang="it-IT" sz="1600" dirty="0">
                        <a:solidFill>
                          <a:srgbClr val="FFFFFF"/>
                        </a:solidFill>
                        <a:latin typeface="Calibri" panose="020F0502020204030204" charset="-122"/>
                        <a:sym typeface="+mn-ea"/>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a:solidFill>
                        <a:schemeClr val="tx1"/>
                      </a:solidFill>
                      <a:prstDash val="soli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a:solidFill>
                        <a:schemeClr val="tx1"/>
                      </a:solidFill>
                      <a:prstDash val="solid"/>
                    </a:lnR>
                    <a:lnT w="12700">
                      <a:solidFill>
                        <a:schemeClr val="tx1"/>
                      </a:solidFill>
                      <a:prstDash val="solid"/>
                    </a:lnT>
                    <a:lnB w="12700">
                      <a:solidFill>
                        <a:schemeClr val="tx1"/>
                      </a:solidFill>
                      <a:prstDash val="solid"/>
                    </a:lnB>
                    <a:solidFill>
                      <a:srgbClr val="2F75B5"/>
                    </a:solidFill>
                  </a:tcPr>
                </a:tc>
                <a:extLst>
                  <a:ext uri="{0D108BD9-81ED-4DB2-BD59-A6C34878D82A}">
                    <a16:rowId xmlns:a16="http://schemas.microsoft.com/office/drawing/2014/main" val="10000"/>
                  </a:ext>
                </a:extLst>
              </a:tr>
              <a:tr h="287655">
                <a:tc rowSpan="2">
                  <a:txBody>
                    <a:bodyPr/>
                    <a:lstStyle/>
                    <a:p>
                      <a:pPr indent="0" algn="ctr">
                        <a:buNone/>
                      </a:pPr>
                      <a:r>
                        <a:rPr lang="en-US" sz="1100" b="1" dirty="0">
                          <a:solidFill>
                            <a:srgbClr val="FFFFFF"/>
                          </a:solidFill>
                          <a:latin typeface="Calibri" panose="020F0502020204030204" pitchFamily="34" charset="0"/>
                          <a:cs typeface="Calibri" panose="020F0502020204030204" pitchFamily="34" charset="0"/>
                        </a:rPr>
                        <a:t>Target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quantitativi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della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regionale</a:t>
                      </a:r>
                      <a:endParaRPr lang="en-US" sz="1100" b="1" dirty="0">
                        <a:solidFill>
                          <a:srgbClr val="FFFFFF"/>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strategici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operativi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rPr>
                        <a:t>Descrizione</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Obiettivi</a:t>
                      </a:r>
                      <a:r>
                        <a:rPr lang="en-US" sz="1100" b="1" dirty="0">
                          <a:solidFill>
                            <a:schemeClr val="bg1"/>
                          </a:solidFill>
                          <a:latin typeface="Calibri" panose="020F0502020204030204" pitchFamily="34" charset="0"/>
                          <a:cs typeface="Calibri" panose="020F0502020204030204" pitchFamily="34" charset="0"/>
                        </a:rPr>
                        <a:t> operative DUP</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sym typeface="+mn-ea"/>
                        </a:rPr>
                        <a:t>Indicatori</a:t>
                      </a:r>
                      <a:r>
                        <a:rPr lang="en-US" sz="1100" b="1" dirty="0">
                          <a:solidFill>
                            <a:schemeClr val="bg1"/>
                          </a:solidFill>
                          <a:latin typeface="Calibri" panose="020F0502020204030204" pitchFamily="34" charset="0"/>
                          <a:cs typeface="Calibri" panose="020F0502020204030204" pitchFamily="34" charset="0"/>
                          <a:sym typeface="+mn-ea"/>
                        </a:rPr>
                        <a:t> </a:t>
                      </a:r>
                      <a:r>
                        <a:rPr lang="en-US" sz="1100" b="1" dirty="0" err="1">
                          <a:solidFill>
                            <a:schemeClr val="bg1"/>
                          </a:solidFill>
                          <a:latin typeface="Calibri" panose="020F0502020204030204" pitchFamily="34" charset="0"/>
                          <a:cs typeface="Calibri" panose="020F0502020204030204" pitchFamily="34" charset="0"/>
                          <a:sym typeface="+mn-ea"/>
                        </a:rPr>
                        <a:t>Obiettivi</a:t>
                      </a:r>
                      <a:r>
                        <a:rPr lang="en-US" sz="1100" b="1" dirty="0">
                          <a:solidFill>
                            <a:schemeClr val="bg1"/>
                          </a:solidFill>
                          <a:latin typeface="Calibri" panose="020F0502020204030204" pitchFamily="34" charset="0"/>
                          <a:cs typeface="Calibri" panose="020F0502020204030204" pitchFamily="34" charset="0"/>
                          <a:sym typeface="+mn-ea"/>
                        </a:rPr>
                        <a:t> </a:t>
                      </a:r>
                      <a:r>
                        <a:rPr lang="en-US" sz="1100" b="1" dirty="0" err="1">
                          <a:solidFill>
                            <a:schemeClr val="bg1"/>
                          </a:solidFill>
                          <a:latin typeface="Calibri" panose="020F0502020204030204" pitchFamily="34" charset="0"/>
                          <a:cs typeface="Calibri" panose="020F0502020204030204" pitchFamily="34" charset="0"/>
                          <a:sym typeface="+mn-ea"/>
                        </a:rPr>
                        <a:t>operativi</a:t>
                      </a:r>
                      <a:r>
                        <a:rPr lang="en-US" sz="1100" b="1" dirty="0">
                          <a:solidFill>
                            <a:schemeClr val="bg1"/>
                          </a:solidFill>
                          <a:latin typeface="Calibri" panose="020F0502020204030204" pitchFamily="34" charset="0"/>
                          <a:cs typeface="Calibri" panose="020F0502020204030204" pitchFamily="34" charset="0"/>
                          <a:sym typeface="+mn-ea"/>
                        </a:rPr>
                        <a:t> DUP </a:t>
                      </a:r>
                      <a:endParaRPr lang="en-US" sz="1100" b="1" dirty="0">
                        <a:solidFill>
                          <a:schemeClr val="bg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gridSpan="5">
                  <a:txBody>
                    <a:bodyPr/>
                    <a:lstStyle/>
                    <a:p>
                      <a:pPr indent="0" algn="ctr">
                        <a:buNone/>
                      </a:pPr>
                      <a:r>
                        <a:rPr lang="en-US" sz="1100" b="1">
                          <a:solidFill>
                            <a:srgbClr val="FFFFFF"/>
                          </a:solidFill>
                          <a:latin typeface="Calibri" panose="020F0502020204030204" pitchFamily="34" charset="0"/>
                          <a:cs typeface="Calibri" panose="020F0502020204030204" pitchFamily="34" charset="0"/>
                        </a:rPr>
                        <a:t>Target</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cap="flat" cmpd="sng">
                      <a:solidFill>
                        <a:srgbClr val="000000"/>
                      </a:solidFill>
                      <a:prstDash val="soli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cap="flat" cmpd="sng">
                      <a:solidFill>
                        <a:srgbClr val="000000"/>
                      </a:solidFill>
                      <a:prstDash val="soli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1"/>
                  </a:ext>
                </a:extLst>
              </a:tr>
              <a:tr h="29845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chemeClr val="bg1"/>
                          </a:solidFill>
                          <a:latin typeface="Calibri" panose="020F0502020204030204" charset="-122"/>
                          <a:sym typeface="+mn-ea"/>
                        </a:rPr>
                        <a:t>Descrizione</a:t>
                      </a:r>
                      <a:endParaRPr lang="it-IT" altLang="en-US" sz="1100" b="1">
                        <a:solidFill>
                          <a:schemeClr val="bg1"/>
                        </a:solidFill>
                        <a:latin typeface="Calibri" panose="020F0502020204030204" charset="-122"/>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2023</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gridSpan="3">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2024</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2"/>
                  </a:ext>
                </a:extLst>
              </a:tr>
              <a:tr h="731520">
                <a:tc rowSpan="3">
                  <a:txBody>
                    <a:bodyPr/>
                    <a:lstStyle/>
                    <a:p>
                      <a:pPr indent="0" algn="ctr">
                        <a:buNone/>
                      </a:pPr>
                      <a:r>
                        <a:rPr lang="en-US" sz="1000" b="1" dirty="0">
                          <a:solidFill>
                            <a:schemeClr val="tx1"/>
                          </a:solidFill>
                          <a:latin typeface="Calibri" panose="020F0502020204030204" pitchFamily="34" charset="0"/>
                          <a:cs typeface="Calibri" panose="020F0502020204030204" pitchFamily="34" charset="0"/>
                          <a:sym typeface="+mn-ea"/>
                        </a:rPr>
                        <a:t>2.4</a:t>
                      </a:r>
                      <a:endParaRPr lang="en-US" sz="1000" b="1" dirty="0">
                        <a:solidFill>
                          <a:schemeClr val="tx1"/>
                        </a:solidFill>
                        <a:latin typeface="Calibri" panose="020F0502020204030204" pitchFamily="34" charset="0"/>
                        <a:cs typeface="Calibri" panose="020F0502020204030204" pitchFamily="34" charset="0"/>
                      </a:endParaRPr>
                    </a:p>
                    <a:p>
                      <a:pPr indent="0" algn="ctr">
                        <a:buNone/>
                      </a:pPr>
                      <a:endParaRPr lang="en-US" sz="1000" b="1" dirty="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56515" indent="-14605" algn="just">
                        <a:buClrTx/>
                        <a:buSzTx/>
                        <a:buNone/>
                      </a:pPr>
                      <a:r>
                        <a:rPr lang="it-IT" sz="1000" dirty="0">
                          <a:latin typeface="Calibri" panose="020F0502020204030204" pitchFamily="34" charset="0"/>
                          <a:cs typeface="Calibri" panose="020F0502020204030204" pitchFamily="34" charset="0"/>
                          <a:sym typeface="+mn-ea"/>
                        </a:rPr>
                        <a:t>Entro il 2030 ridurre d </a:t>
                      </a:r>
                      <a:r>
                        <a:rPr lang="it-IT" sz="1000" dirty="0" err="1">
                          <a:latin typeface="Calibri" panose="020F0502020204030204" pitchFamily="34" charset="0"/>
                          <a:cs typeface="Calibri" panose="020F0502020204030204" pitchFamily="34" charset="0"/>
                          <a:sym typeface="+mn-ea"/>
                        </a:rPr>
                        <a:t>el</a:t>
                      </a:r>
                      <a:r>
                        <a:rPr lang="it-IT" sz="1000" dirty="0">
                          <a:latin typeface="Calibri" panose="020F0502020204030204" pitchFamily="34" charset="0"/>
                          <a:cs typeface="Calibri" panose="020F0502020204030204" pitchFamily="34" charset="0"/>
                          <a:sym typeface="+mn-ea"/>
                        </a:rPr>
                        <a:t> 20% l'utilizzo di fertilizzanti distribuiti in agricoltura non biologica rispetto al 2020</a:t>
                      </a:r>
                      <a:endParaRPr lang="it-IT" sz="1000" b="0" dirty="0">
                        <a:solidFill>
                          <a:srgbClr val="000000"/>
                        </a:solidFill>
                        <a:latin typeface="Calibri" panose="020F0502020204030204" pitchFamily="34" charset="0"/>
                        <a:cs typeface="Calibri" panose="020F0502020204030204" pitchFamily="34" charset="0"/>
                        <a:sym typeface="+mn-ea"/>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Sempre più attenzione alle politiche agricole</a:t>
                      </a:r>
                      <a:endParaRPr lang="en-US" sz="1000" b="0" dirty="0">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Agevolazioni per le aziende agricole virtuose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rPr>
                        <a:t>Agevolare, attraverso il Piano Urbanistico Generale, le aziende agricole virtuose e ad assegnare a tali aziende, attraverso bandi, terreni di proprietà comunale vocati all’agricoltura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rPr>
                        <a:t>Definizione di strategie e norme all'interno del PUG a favore delle aziende agricole virtuose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8227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b">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Biodistretto di Parma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rPr>
                        <a:t>Promuovere il percorso di realizzazione del Biodistretto di Parma, valorizzando e investendo sulle produzioni biologiche locali e favorendo un sistema di consegna a domicilio di prodotti locali integrati con altri prodotti</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rPr>
                        <a:t>Tavoli di confronto con le Associazioni di Categoria</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51244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b">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rPr>
                        <a:t>Campagna di promozione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515620">
                <a:tc>
                  <a:txBody>
                    <a:bodyPr/>
                    <a:lstStyle/>
                    <a:p>
                      <a:pPr indent="0" algn="ctr">
                        <a:buNone/>
                      </a:pPr>
                      <a:r>
                        <a:rPr lang="en-US" sz="1000" b="1" dirty="0">
                          <a:solidFill>
                            <a:schemeClr val="tx1"/>
                          </a:solidFill>
                          <a:latin typeface="Calibri" panose="020F0502020204030204" pitchFamily="34" charset="0"/>
                          <a:cs typeface="Calibri" panose="020F0502020204030204" pitchFamily="34" charset="0"/>
                          <a:sym typeface="+mn-ea"/>
                        </a:rPr>
                        <a:t>2.4</a:t>
                      </a:r>
                      <a:endParaRPr lang="en-US" sz="1000" b="1" dirty="0">
                        <a:solidFill>
                          <a:schemeClr val="tx1"/>
                        </a:solidFill>
                        <a:latin typeface="Calibri" panose="020F0502020204030204" pitchFamily="34" charset="0"/>
                        <a:cs typeface="Calibri" panose="020F0502020204030204" pitchFamily="34" charset="0"/>
                      </a:endParaRPr>
                    </a:p>
                    <a:p>
                      <a:pPr indent="0" algn="ctr">
                        <a:buNone/>
                      </a:pPr>
                      <a:endParaRPr lang="en-US" sz="1000" b="1" dirty="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marR="0" lvl="0" indent="5080" algn="just" defTabSz="1008380" rtl="0" eaLnBrk="1" fontAlgn="auto" latinLnBrk="0" hangingPunct="1">
                        <a:lnSpc>
                          <a:spcPct val="100000"/>
                        </a:lnSpc>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Entro</a:t>
                      </a:r>
                      <a:r>
                        <a:rPr lang="en-US" sz="1000" dirty="0">
                          <a:solidFill>
                            <a:srgbClr val="000000"/>
                          </a:solidFill>
                          <a:latin typeface="Calibri" panose="020F0502020204030204" pitchFamily="34" charset="0"/>
                          <a:cs typeface="Calibri" panose="020F0502020204030204" pitchFamily="34" charset="0"/>
                          <a:sym typeface="+mn-ea"/>
                        </a:rPr>
                        <a:t> il 2030 </a:t>
                      </a:r>
                      <a:r>
                        <a:rPr lang="en-US" sz="1000" dirty="0" err="1">
                          <a:solidFill>
                            <a:srgbClr val="000000"/>
                          </a:solidFill>
                          <a:latin typeface="Calibri" panose="020F0502020204030204" pitchFamily="34" charset="0"/>
                          <a:cs typeface="Calibri" panose="020F0502020204030204" pitchFamily="34" charset="0"/>
                          <a:sym typeface="+mn-ea"/>
                        </a:rPr>
                        <a:t>raggiungere</a:t>
                      </a:r>
                      <a:r>
                        <a:rPr lang="en-US" sz="1000" dirty="0">
                          <a:solidFill>
                            <a:srgbClr val="000000"/>
                          </a:solidFill>
                          <a:latin typeface="Calibri" panose="020F0502020204030204" pitchFamily="34" charset="0"/>
                          <a:cs typeface="Calibri" panose="020F0502020204030204" pitchFamily="34" charset="0"/>
                          <a:sym typeface="+mn-ea"/>
                        </a:rPr>
                        <a:t> quota 25% di SAU </a:t>
                      </a:r>
                      <a:r>
                        <a:rPr lang="en-US" sz="1000" dirty="0" err="1">
                          <a:solidFill>
                            <a:srgbClr val="000000"/>
                          </a:solidFill>
                          <a:latin typeface="Calibri" panose="020F0502020204030204" pitchFamily="34" charset="0"/>
                          <a:cs typeface="Calibri" panose="020F0502020204030204" pitchFamily="34" charset="0"/>
                          <a:sym typeface="+mn-ea"/>
                        </a:rPr>
                        <a:t>investita</a:t>
                      </a:r>
                      <a:r>
                        <a:rPr lang="en-US" sz="1000" dirty="0">
                          <a:solidFill>
                            <a:srgbClr val="000000"/>
                          </a:solidFill>
                          <a:latin typeface="Calibri" panose="020F0502020204030204" pitchFamily="34" charset="0"/>
                          <a:cs typeface="Calibri" panose="020F0502020204030204" pitchFamily="34" charset="0"/>
                          <a:sym typeface="+mn-ea"/>
                        </a:rPr>
                        <a:t> da </a:t>
                      </a:r>
                      <a:r>
                        <a:rPr lang="en-US" sz="1000" dirty="0" err="1">
                          <a:solidFill>
                            <a:srgbClr val="000000"/>
                          </a:solidFill>
                          <a:latin typeface="Calibri" panose="020F0502020204030204" pitchFamily="34" charset="0"/>
                          <a:cs typeface="Calibri" panose="020F0502020204030204" pitchFamily="34" charset="0"/>
                          <a:sym typeface="+mn-ea"/>
                        </a:rPr>
                        <a:t>coltivazioni</a:t>
                      </a:r>
                      <a:r>
                        <a:rPr lang="en-US" sz="1000" dirty="0">
                          <a:solidFill>
                            <a:srgbClr val="000000"/>
                          </a:solidFill>
                          <a:latin typeface="Calibri" panose="020F0502020204030204" pitchFamily="34" charset="0"/>
                          <a:cs typeface="Calibri" panose="020F0502020204030204" pitchFamily="34" charset="0"/>
                          <a:sym typeface="+mn-ea"/>
                        </a:rPr>
                        <a:t> </a:t>
                      </a:r>
                      <a:r>
                        <a:rPr lang="en-US" sz="1000" dirty="0" err="1">
                          <a:solidFill>
                            <a:srgbClr val="000000"/>
                          </a:solidFill>
                          <a:latin typeface="Calibri" panose="020F0502020204030204" pitchFamily="34" charset="0"/>
                          <a:cs typeface="Calibri" panose="020F0502020204030204" pitchFamily="34" charset="0"/>
                          <a:sym typeface="+mn-ea"/>
                        </a:rPr>
                        <a:t>biologiche</a:t>
                      </a:r>
                      <a:endParaRPr lang="en-US" sz="1000" dirty="0">
                        <a:solidFill>
                          <a:srgbClr val="000000"/>
                        </a:solidFill>
                        <a:latin typeface="Calibri" panose="020F0502020204030204" pitchFamily="34" charset="0"/>
                        <a:cs typeface="Calibri" panose="020F0502020204030204" pitchFamily="34" charset="0"/>
                        <a:sym typeface="+mn-ea"/>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0" dirty="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0" dirty="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buNone/>
                      </a:pPr>
                      <a:endParaRPr lang="en-US" sz="1000" b="0">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0">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buNone/>
                      </a:pPr>
                      <a:endParaRPr lang="en-US" sz="1000" b="0">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611505">
                <a:tc rowSpan="4">
                  <a:txBody>
                    <a:bodyPr/>
                    <a:lstStyle/>
                    <a:p>
                      <a:pPr indent="0" algn="ctr">
                        <a:buNone/>
                      </a:pPr>
                      <a:r>
                        <a:rPr lang="en-US" sz="1000" b="1" dirty="0">
                          <a:solidFill>
                            <a:schemeClr val="tx1"/>
                          </a:solidFill>
                          <a:latin typeface="Calibri" panose="020F0502020204030204" pitchFamily="34" charset="0"/>
                          <a:cs typeface="Calibri" panose="020F0502020204030204" pitchFamily="34" charset="0"/>
                          <a:sym typeface="+mn-ea"/>
                        </a:rPr>
                        <a:t>6.3</a:t>
                      </a:r>
                      <a:endParaRPr lang="en-US" sz="1000" b="1" dirty="0">
                        <a:solidFill>
                          <a:schemeClr val="tx1"/>
                        </a:solidFill>
                        <a:latin typeface="Calibri" panose="020F0502020204030204" pitchFamily="34" charset="0"/>
                        <a:cs typeface="Calibri" panose="020F0502020204030204" pitchFamily="34" charset="0"/>
                      </a:endParaRPr>
                    </a:p>
                    <a:p>
                      <a:pPr indent="0" algn="ctr">
                        <a:buNone/>
                      </a:pPr>
                      <a:endParaRPr lang="en-US" sz="1000" b="1" dirty="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Entro il 2027 garantire lo stato di qualità elevata o buona per tutti I corpi idrici superficiali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indent="0">
                        <a:buNone/>
                      </a:pPr>
                      <a:r>
                        <a:rPr lang="en-US" sz="1000" b="0" dirty="0">
                          <a:solidFill>
                            <a:schemeClr val="tx1"/>
                          </a:solidFill>
                          <a:latin typeface="Calibri" panose="020F0502020204030204" pitchFamily="34" charset="0"/>
                          <a:cs typeface="Calibri" panose="020F0502020204030204" pitchFamily="34" charset="0"/>
                        </a:rPr>
                        <a:t>No allo spreco dell’acqua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indent="0">
                        <a:buNone/>
                      </a:pPr>
                      <a:r>
                        <a:rPr lang="en-US" sz="1000" b="0" dirty="0">
                          <a:solidFill>
                            <a:schemeClr val="tx1"/>
                          </a:solidFill>
                          <a:latin typeface="Calibri" panose="020F0502020204030204" pitchFamily="34" charset="0"/>
                          <a:cs typeface="Calibri" panose="020F0502020204030204" pitchFamily="34" charset="0"/>
                        </a:rPr>
                        <a:t>Qualità delle acque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indent="0">
                        <a:buNone/>
                      </a:pPr>
                      <a:r>
                        <a:rPr lang="en-US" sz="1000" b="0">
                          <a:solidFill>
                            <a:schemeClr val="tx1"/>
                          </a:solidFill>
                          <a:latin typeface="Calibri" panose="020F0502020204030204" pitchFamily="34" charset="0"/>
                          <a:cs typeface="Calibri" panose="020F0502020204030204" pitchFamily="34" charset="0"/>
                        </a:rPr>
                        <a:t>Miglioramento della qualità delle acque mediante la prosecuzione della rimozione degli scarichi abusivi dai canali cittadini, con particolare riferimento ai canali Galasso, Dugale, Lorno e Naviglietta. Utilizzo di tecnologie avanzate di censimento e bonifica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000" b="0">
                          <a:solidFill>
                            <a:schemeClr val="tx1"/>
                          </a:solidFill>
                          <a:latin typeface="Calibri" panose="020F0502020204030204" pitchFamily="34" charset="0"/>
                          <a:cs typeface="Calibri" panose="020F0502020204030204" pitchFamily="34" charset="0"/>
                        </a:rPr>
                        <a:t>Percentuale interventi per il miglioramento delle acque degli ambiti individuati in mappatura in zona ovest</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50%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50%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53721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000" b="0">
                          <a:solidFill>
                            <a:schemeClr val="tx1"/>
                          </a:solidFill>
                          <a:latin typeface="Calibri" panose="020F0502020204030204" pitchFamily="34" charset="0"/>
                          <a:cs typeface="Calibri" panose="020F0502020204030204" pitchFamily="34" charset="0"/>
                        </a:rPr>
                        <a:t>Percentuale interventi per il miglioramento delle acque degli ambiti individuati in mappatura in zona est</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50%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71056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000" b="0">
                          <a:solidFill>
                            <a:schemeClr val="tx1"/>
                          </a:solidFill>
                          <a:latin typeface="Calibri" panose="020F0502020204030204" pitchFamily="34" charset="0"/>
                          <a:cs typeface="Calibri" panose="020F0502020204030204" pitchFamily="34" charset="0"/>
                        </a:rPr>
                        <a:t>Regolarizazzione scarichi impropri di acque reflue individuati mediante allacci in pubblica fognatura a seguito estendimenti relativi a tratti dei canali Galasso, Dugale, Lorno e Naviglietta</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40%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30%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30%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8204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000" b="0">
                          <a:solidFill>
                            <a:schemeClr val="tx1"/>
                          </a:solidFill>
                          <a:latin typeface="Calibri" panose="020F0502020204030204" pitchFamily="34" charset="0"/>
                          <a:cs typeface="Calibri" panose="020F0502020204030204" pitchFamily="34" charset="0"/>
                        </a:rPr>
                        <a:t>Regolarizazzione scarichi impropri di acque reflue individuati mediante  autorizazzione allo scarico in corpo idrico superficiale a seguito estendimenti relativi a tratti dei canali Galasso, Dugale, Lorno e Naviglietta</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20%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30%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algn="ctr">
                        <a:buClrTx/>
                        <a:buSzTx/>
                        <a:buFontTx/>
                        <a:buNone/>
                      </a:pPr>
                      <a:r>
                        <a:rPr lang="it-IT" altLang="en-US" sz="1000" b="0" dirty="0">
                          <a:solidFill>
                            <a:schemeClr val="tx1"/>
                          </a:solidFill>
                          <a:latin typeface="Calibri" panose="020F0502020204030204" pitchFamily="34" charset="0"/>
                          <a:cs typeface="Calibri" panose="020F0502020204030204" pitchFamily="34" charset="0"/>
                        </a:rPr>
                        <a:t>50%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253365" y="757555"/>
          <a:ext cx="12884575" cy="4759960"/>
        </p:xfrm>
        <a:graphic>
          <a:graphicData uri="http://schemas.openxmlformats.org/drawingml/2006/table">
            <a:tbl>
              <a:tblPr firstRow="1" bandRow="1">
                <a:tableStyleId>{5C22544A-7EE6-4342-B048-85BDC9FD1C3A}</a:tableStyleId>
              </a:tblPr>
              <a:tblGrid>
                <a:gridCol w="527685">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505585">
                  <a:extLst>
                    <a:ext uri="{9D8B030D-6E8A-4147-A177-3AD203B41FA5}">
                      <a16:colId xmlns:a16="http://schemas.microsoft.com/office/drawing/2014/main" val="20002"/>
                    </a:ext>
                  </a:extLst>
                </a:gridCol>
                <a:gridCol w="1724025">
                  <a:extLst>
                    <a:ext uri="{9D8B030D-6E8A-4147-A177-3AD203B41FA5}">
                      <a16:colId xmlns:a16="http://schemas.microsoft.com/office/drawing/2014/main" val="20003"/>
                    </a:ext>
                  </a:extLst>
                </a:gridCol>
                <a:gridCol w="3048635">
                  <a:extLst>
                    <a:ext uri="{9D8B030D-6E8A-4147-A177-3AD203B41FA5}">
                      <a16:colId xmlns:a16="http://schemas.microsoft.com/office/drawing/2014/main" val="20004"/>
                    </a:ext>
                  </a:extLst>
                </a:gridCol>
                <a:gridCol w="2628900">
                  <a:extLst>
                    <a:ext uri="{9D8B030D-6E8A-4147-A177-3AD203B41FA5}">
                      <a16:colId xmlns:a16="http://schemas.microsoft.com/office/drawing/2014/main" val="20005"/>
                    </a:ext>
                  </a:extLst>
                </a:gridCol>
                <a:gridCol w="521335">
                  <a:extLst>
                    <a:ext uri="{9D8B030D-6E8A-4147-A177-3AD203B41FA5}">
                      <a16:colId xmlns:a16="http://schemas.microsoft.com/office/drawing/2014/main" val="20006"/>
                    </a:ext>
                  </a:extLst>
                </a:gridCol>
                <a:gridCol w="499746">
                  <a:extLst>
                    <a:ext uri="{9D8B030D-6E8A-4147-A177-3AD203B41FA5}">
                      <a16:colId xmlns:a16="http://schemas.microsoft.com/office/drawing/2014/main" val="20007"/>
                    </a:ext>
                  </a:extLst>
                </a:gridCol>
                <a:gridCol w="50800">
                  <a:extLst>
                    <a:ext uri="{9D8B030D-6E8A-4147-A177-3AD203B41FA5}">
                      <a16:colId xmlns:a16="http://schemas.microsoft.com/office/drawing/2014/main" val="20008"/>
                    </a:ext>
                  </a:extLst>
                </a:gridCol>
                <a:gridCol w="510964">
                  <a:extLst>
                    <a:ext uri="{9D8B030D-6E8A-4147-A177-3AD203B41FA5}">
                      <a16:colId xmlns:a16="http://schemas.microsoft.com/office/drawing/2014/main" val="20009"/>
                    </a:ext>
                  </a:extLst>
                </a:gridCol>
              </a:tblGrid>
              <a:tr h="515620">
                <a:tc rowSpan="4">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6.4</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marR="0" lvl="0" indent="5080" algn="just" defTabSz="1008380" rtl="0" eaLnBrk="1" fontAlgn="auto" latinLnBrk="0" hangingPunct="1">
                        <a:lnSpc>
                          <a:spcPct val="100000"/>
                        </a:lnSpc>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sym typeface="+mn-ea"/>
                        </a:rPr>
                        <a:t>Entro</a:t>
                      </a:r>
                      <a:r>
                        <a:rPr lang="en-US" sz="1000" b="0" dirty="0">
                          <a:solidFill>
                            <a:srgbClr val="000000"/>
                          </a:solidFill>
                          <a:latin typeface="Calibri" panose="020F0502020204030204" pitchFamily="34" charset="0"/>
                          <a:cs typeface="Calibri" panose="020F0502020204030204" pitchFamily="34" charset="0"/>
                          <a:sym typeface="+mn-ea"/>
                        </a:rPr>
                        <a:t> il 2030 </a:t>
                      </a:r>
                      <a:r>
                        <a:rPr lang="en-US" sz="1000" b="0" dirty="0" err="1">
                          <a:solidFill>
                            <a:srgbClr val="000000"/>
                          </a:solidFill>
                          <a:latin typeface="Calibri" panose="020F0502020204030204" pitchFamily="34" charset="0"/>
                          <a:cs typeface="Calibri" panose="020F0502020204030204" pitchFamily="34" charset="0"/>
                          <a:sym typeface="+mn-ea"/>
                        </a:rPr>
                        <a:t>raggiungere</a:t>
                      </a:r>
                      <a:r>
                        <a:rPr lang="en-US" sz="1000" b="0" dirty="0">
                          <a:solidFill>
                            <a:srgbClr val="000000"/>
                          </a:solidFill>
                          <a:latin typeface="Calibri" panose="020F0502020204030204" pitchFamily="34" charset="0"/>
                          <a:cs typeface="Calibri" panose="020F0502020204030204" pitchFamily="34" charset="0"/>
                          <a:sym typeface="+mn-ea"/>
                        </a:rPr>
                        <a:t> la quota del 90% </a:t>
                      </a:r>
                      <a:r>
                        <a:rPr lang="en-US" sz="1000" b="0" dirty="0" err="1">
                          <a:solidFill>
                            <a:srgbClr val="000000"/>
                          </a:solidFill>
                          <a:latin typeface="Calibri" panose="020F0502020204030204" pitchFamily="34" charset="0"/>
                          <a:cs typeface="Calibri" panose="020F0502020204030204" pitchFamily="34" charset="0"/>
                          <a:sym typeface="+mn-ea"/>
                        </a:rPr>
                        <a:t>dell’efficienza</a:t>
                      </a:r>
                      <a:r>
                        <a:rPr lang="en-US" sz="1000" b="0" dirty="0">
                          <a:solidFill>
                            <a:srgbClr val="000000"/>
                          </a:solidFill>
                          <a:latin typeface="Calibri" panose="020F0502020204030204" pitchFamily="34" charset="0"/>
                          <a:cs typeface="Calibri" panose="020F0502020204030204" pitchFamily="34" charset="0"/>
                          <a:sym typeface="+mn-ea"/>
                        </a:rPr>
                        <a:t> </a:t>
                      </a:r>
                      <a:r>
                        <a:rPr lang="en-US" sz="1000" b="0" dirty="0" err="1">
                          <a:solidFill>
                            <a:srgbClr val="000000"/>
                          </a:solidFill>
                          <a:latin typeface="Calibri" panose="020F0502020204030204" pitchFamily="34" charset="0"/>
                          <a:cs typeface="Calibri" panose="020F0502020204030204" pitchFamily="34" charset="0"/>
                          <a:sym typeface="+mn-ea"/>
                        </a:rPr>
                        <a:t>delle</a:t>
                      </a:r>
                      <a:r>
                        <a:rPr lang="en-US" sz="1000" b="0" dirty="0">
                          <a:solidFill>
                            <a:srgbClr val="000000"/>
                          </a:solidFill>
                          <a:latin typeface="Calibri" panose="020F0502020204030204" pitchFamily="34" charset="0"/>
                          <a:cs typeface="Calibri" panose="020F0502020204030204" pitchFamily="34" charset="0"/>
                          <a:sym typeface="+mn-ea"/>
                        </a:rPr>
                        <a:t> </a:t>
                      </a:r>
                      <a:r>
                        <a:rPr lang="en-US" sz="1000" b="0" dirty="0" err="1">
                          <a:solidFill>
                            <a:srgbClr val="000000"/>
                          </a:solidFill>
                          <a:latin typeface="Calibri" panose="020F0502020204030204" pitchFamily="34" charset="0"/>
                          <a:cs typeface="Calibri" panose="020F0502020204030204" pitchFamily="34" charset="0"/>
                          <a:sym typeface="+mn-ea"/>
                        </a:rPr>
                        <a:t>reti</a:t>
                      </a:r>
                      <a:r>
                        <a:rPr lang="en-US" sz="1000" b="0" dirty="0">
                          <a:solidFill>
                            <a:srgbClr val="000000"/>
                          </a:solidFill>
                          <a:latin typeface="Calibri" panose="020F0502020204030204" pitchFamily="34" charset="0"/>
                          <a:cs typeface="Calibri" panose="020F0502020204030204" pitchFamily="34" charset="0"/>
                          <a:sym typeface="+mn-ea"/>
                        </a:rPr>
                        <a:t> di </a:t>
                      </a:r>
                      <a:r>
                        <a:rPr lang="en-US" sz="1000" b="0" dirty="0" err="1">
                          <a:solidFill>
                            <a:srgbClr val="000000"/>
                          </a:solidFill>
                          <a:latin typeface="Calibri" panose="020F0502020204030204" pitchFamily="34" charset="0"/>
                          <a:cs typeface="Calibri" panose="020F0502020204030204" pitchFamily="34" charset="0"/>
                          <a:sym typeface="+mn-ea"/>
                        </a:rPr>
                        <a:t>distribuzione</a:t>
                      </a:r>
                      <a:r>
                        <a:rPr lang="en-US" sz="1000" b="0" dirty="0">
                          <a:solidFill>
                            <a:srgbClr val="000000"/>
                          </a:solidFill>
                          <a:latin typeface="Calibri" panose="020F0502020204030204" pitchFamily="34" charset="0"/>
                          <a:cs typeface="Calibri" panose="020F0502020204030204" pitchFamily="34" charset="0"/>
                          <a:sym typeface="+mn-ea"/>
                        </a:rPr>
                        <a:t> </a:t>
                      </a:r>
                      <a:r>
                        <a:rPr lang="en-US" sz="1000" b="0" dirty="0" err="1">
                          <a:solidFill>
                            <a:srgbClr val="000000"/>
                          </a:solidFill>
                          <a:latin typeface="Calibri" panose="020F0502020204030204" pitchFamily="34" charset="0"/>
                          <a:cs typeface="Calibri" panose="020F0502020204030204" pitchFamily="34" charset="0"/>
                          <a:sym typeface="+mn-ea"/>
                        </a:rPr>
                        <a:t>dell'acqua</a:t>
                      </a:r>
                      <a:r>
                        <a:rPr lang="en-US" sz="1000" b="0" dirty="0">
                          <a:solidFill>
                            <a:srgbClr val="000000"/>
                          </a:solidFill>
                          <a:latin typeface="Calibri" panose="020F0502020204030204" pitchFamily="34" charset="0"/>
                          <a:cs typeface="Calibri" panose="020F0502020204030204" pitchFamily="34" charset="0"/>
                          <a:sym typeface="+mn-ea"/>
                        </a:rPr>
                        <a:t> potabile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No allo spreco dell’acqua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Una pianificazione attenta all’uso dell’acqua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Inserire nel Piano Urbanistico Generale norme specifiche per il riuso dell’acqua piovana negli insediamenti urbani, a fini irrigui e domestici non potabili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Definizione di specifiche normative e/o disposizioni da inserire all'interno delle strategie del P.U.G. e R.E.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Interventi urbanistici/edilizi in applicazione alle normative specifiche sul riuso dell'acqua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1369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Lotta alle perdite di rete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Ridurre le perdite di rete dell’acquedotto al di sotto della soglia del 20%, grazie ad investimenti di IREN, ai fondi PNRR ed ai fondi europei che arriveranno in relazione all’inserimento del Comune di Parma nelle 100 città “Carbon Neutral”</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Censimento perdite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0673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Riduzione perdite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63855">
                <a:tc rowSpan="7">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7.2</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7">
                  <a:txBody>
                    <a:bodyPr/>
                    <a:lstStyle/>
                    <a:p>
                      <a:pPr marL="46990" marR="0" lvl="0" indent="5080" algn="just" defTabSz="1008380" rtl="0" eaLnBrk="1" fontAlgn="auto" latinLnBrk="0" hangingPunct="1">
                        <a:lnSpc>
                          <a:spcPct val="100000"/>
                        </a:lnSpc>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Entro</a:t>
                      </a:r>
                      <a:r>
                        <a:rPr lang="en-US" sz="1000" dirty="0">
                          <a:solidFill>
                            <a:srgbClr val="000000"/>
                          </a:solidFill>
                          <a:latin typeface="Calibri" panose="020F0502020204030204" pitchFamily="34" charset="0"/>
                          <a:cs typeface="Calibri" panose="020F0502020204030204" pitchFamily="34" charset="0"/>
                          <a:sym typeface="+mn-ea"/>
                        </a:rPr>
                        <a:t> il 2035 </a:t>
                      </a:r>
                      <a:r>
                        <a:rPr lang="en-US" sz="1000" dirty="0" err="1">
                          <a:solidFill>
                            <a:srgbClr val="000000"/>
                          </a:solidFill>
                          <a:latin typeface="Calibri" panose="020F0502020204030204" pitchFamily="34" charset="0"/>
                          <a:cs typeface="Calibri" panose="020F0502020204030204" pitchFamily="34" charset="0"/>
                          <a:sym typeface="+mn-ea"/>
                        </a:rPr>
                        <a:t>raggiungere</a:t>
                      </a:r>
                      <a:r>
                        <a:rPr lang="en-US" sz="1000" dirty="0">
                          <a:solidFill>
                            <a:srgbClr val="000000"/>
                          </a:solidFill>
                          <a:latin typeface="Calibri" panose="020F0502020204030204" pitchFamily="34" charset="0"/>
                          <a:cs typeface="Calibri" panose="020F0502020204030204" pitchFamily="34" charset="0"/>
                          <a:sym typeface="+mn-ea"/>
                        </a:rPr>
                        <a:t> il 100% di </a:t>
                      </a:r>
                      <a:r>
                        <a:rPr lang="en-US" sz="1000" dirty="0" err="1">
                          <a:solidFill>
                            <a:srgbClr val="000000"/>
                          </a:solidFill>
                          <a:latin typeface="Calibri" panose="020F0502020204030204" pitchFamily="34" charset="0"/>
                          <a:cs typeface="Calibri" panose="020F0502020204030204" pitchFamily="34" charset="0"/>
                          <a:sym typeface="+mn-ea"/>
                        </a:rPr>
                        <a:t>energia</a:t>
                      </a:r>
                      <a:r>
                        <a:rPr lang="en-US" sz="1000" dirty="0">
                          <a:solidFill>
                            <a:srgbClr val="000000"/>
                          </a:solidFill>
                          <a:latin typeface="Calibri" panose="020F0502020204030204" pitchFamily="34" charset="0"/>
                          <a:cs typeface="Calibri" panose="020F0502020204030204" pitchFamily="34" charset="0"/>
                          <a:sym typeface="+mn-ea"/>
                        </a:rPr>
                        <a:t> da </a:t>
                      </a:r>
                      <a:r>
                        <a:rPr lang="en-US" sz="1000" dirty="0" err="1">
                          <a:solidFill>
                            <a:srgbClr val="000000"/>
                          </a:solidFill>
                          <a:latin typeface="Calibri" panose="020F0502020204030204" pitchFamily="34" charset="0"/>
                          <a:cs typeface="Calibri" panose="020F0502020204030204" pitchFamily="34" charset="0"/>
                          <a:sym typeface="+mn-ea"/>
                        </a:rPr>
                        <a:t>fonti</a:t>
                      </a:r>
                      <a:r>
                        <a:rPr lang="en-US" sz="1000" dirty="0">
                          <a:solidFill>
                            <a:srgbClr val="000000"/>
                          </a:solidFill>
                          <a:latin typeface="Calibri" panose="020F0502020204030204" pitchFamily="34" charset="0"/>
                          <a:cs typeface="Calibri" panose="020F0502020204030204" pitchFamily="34" charset="0"/>
                          <a:sym typeface="+mn-ea"/>
                        </a:rPr>
                        <a:t> </a:t>
                      </a:r>
                      <a:r>
                        <a:rPr lang="en-US" sz="1000" dirty="0" err="1">
                          <a:solidFill>
                            <a:srgbClr val="000000"/>
                          </a:solidFill>
                          <a:latin typeface="Calibri" panose="020F0502020204030204" pitchFamily="34" charset="0"/>
                          <a:cs typeface="Calibri" panose="020F0502020204030204" pitchFamily="34" charset="0"/>
                          <a:sym typeface="+mn-ea"/>
                        </a:rPr>
                        <a:t>rinnovabili</a:t>
                      </a:r>
                      <a:r>
                        <a:rPr lang="en-US" sz="1000" dirty="0">
                          <a:solidFill>
                            <a:srgbClr val="000000"/>
                          </a:solidFill>
                          <a:latin typeface="Calibri" panose="020F0502020204030204" pitchFamily="34" charset="0"/>
                          <a:cs typeface="Calibri" panose="020F0502020204030204" pitchFamily="34" charset="0"/>
                          <a:sym typeface="+mn-ea"/>
                        </a:rPr>
                        <a:t> </a:t>
                      </a:r>
                      <a:endParaRPr lang="en-US" sz="1000" b="0" dirty="0" err="1">
                        <a:solidFill>
                          <a:srgbClr val="000000"/>
                        </a:solidFill>
                        <a:latin typeface="Calibri" panose="020F0502020204030204" pitchFamily="34" charset="0"/>
                        <a:cs typeface="Calibri" panose="020F0502020204030204" pitchFamily="34" charset="0"/>
                        <a:sym typeface="+mn-ea"/>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7">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Energie sempre più rinnovabili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Comunità energetiche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Investire sull’infrastrutturazione del territorio finalizzata alla realizzazione delle “comunità energetiche” in forma pubblico-privata e giovandosi di finanziamenti PNRR, nonché  sull’ulteriore estensione della rete di teleriscaldamento, anche con centrali di cogenerazione di quartiere, negoziando con le multi-utility la tariffazione calmierata del servizio per i cittadini-utenti, per le imprese e per i servizi pubblici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a:solidFill>
                            <a:srgbClr val="000000"/>
                          </a:solidFill>
                          <a:latin typeface="Calibri" panose="020F0502020204030204" pitchFamily="34" charset="0"/>
                          <a:cs typeface="Calibri" panose="020F0502020204030204" pitchFamily="34" charset="0"/>
                        </a:rPr>
                        <a:t>MWp pubblico-privato FV installati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chemeClr val="tx1"/>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r>
                        <a:rPr lang="it-IT" altLang="en-US" sz="1000" b="0">
                          <a:solidFill>
                            <a:schemeClr val="tx1"/>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altLang="zh-CN" sz="1000" dirty="0">
                          <a:solidFill>
                            <a:srgbClr val="000000"/>
                          </a:solidFill>
                          <a:sym typeface="+mn-ea"/>
                        </a:rPr>
                        <a:t>MWp pubblico-privato biomassa installati</a:t>
                      </a:r>
                      <a:endParaRPr lang="en-US" sz="1000" b="0" dirty="0">
                        <a:solidFill>
                          <a:srgbClr val="000000"/>
                        </a:solidFill>
                        <a:latin typeface="Calibri" panose="020F0502020204030204" pitchFamily="34" charset="0"/>
                        <a:cs typeface="Calibri" panose="020F0502020204030204" pitchFamily="34" charset="0"/>
                      </a:endParaRPr>
                    </a:p>
                    <a:p>
                      <a:pPr marL="46990" indent="5080" algn="just">
                        <a:spcBef>
                          <a:spcPts val="0"/>
                        </a:spcBef>
                        <a:spcAft>
                          <a:spcPts val="0"/>
                        </a:spcAft>
                        <a:buClrTx/>
                        <a:buSzTx/>
                        <a:buFontTx/>
                        <a:buNone/>
                        <a:defRPr/>
                      </a:pPr>
                      <a:endParaRPr lang="en-US" sz="1000" b="0" dirty="0">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r>
                        <a:rPr lang="it-IT" altLang="en-US" sz="1000" b="0">
                          <a:solidFill>
                            <a:schemeClr val="tx1"/>
                          </a:solidFill>
                          <a:latin typeface="Calibri" panose="020F0502020204030204" pitchFamily="34" charset="0"/>
                          <a:cs typeface="Calibri" panose="020F0502020204030204" pitchFamily="34" charset="0"/>
                        </a:rPr>
                        <a:t>0,5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r>
                        <a:rPr lang="it-IT" altLang="en-US" sz="1000" b="0">
                          <a:solidFill>
                            <a:schemeClr val="tx1"/>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r>
                        <a:rPr lang="it-IT" altLang="en-US" sz="1000" b="0">
                          <a:solidFill>
                            <a:schemeClr val="tx1"/>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70294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a:solidFill>
                            <a:srgbClr val="000000"/>
                          </a:solidFill>
                          <a:latin typeface="Calibri" panose="020F0502020204030204" pitchFamily="34" charset="0"/>
                          <a:cs typeface="Calibri" panose="020F0502020204030204" pitchFamily="34" charset="0"/>
                          <a:sym typeface="+mn-ea"/>
                        </a:rPr>
                        <a:t>estensione della rete di TLR  ( km)</a:t>
                      </a:r>
                      <a:endParaRPr lang="en-US" sz="1000" b="0" dirty="0">
                        <a:solidFill>
                          <a:srgbClr val="000000"/>
                        </a:solidFill>
                        <a:latin typeface="Calibri" panose="020F0502020204030204" pitchFamily="34" charset="0"/>
                        <a:cs typeface="Calibri" panose="020F0502020204030204" pitchFamily="34" charset="0"/>
                      </a:endParaRPr>
                    </a:p>
                    <a:p>
                      <a:pPr marL="46990" indent="5080" algn="just">
                        <a:spcBef>
                          <a:spcPts val="0"/>
                        </a:spcBef>
                        <a:spcAft>
                          <a:spcPts val="0"/>
                        </a:spcAft>
                        <a:buClrTx/>
                        <a:buSzTx/>
                        <a:buFontTx/>
                        <a:buNone/>
                        <a:defRPr/>
                      </a:pPr>
                      <a:endParaRPr lang="en-US" sz="1000" b="0" dirty="0">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r>
                        <a:rPr lang="it-IT" altLang="en-US" sz="1000" b="0">
                          <a:solidFill>
                            <a:schemeClr val="tx1"/>
                          </a:solidFill>
                          <a:latin typeface="Calibri" panose="020F0502020204030204" pitchFamily="34" charset="0"/>
                          <a:cs typeface="Calibri" panose="020F0502020204030204" pitchFamily="34" charset="0"/>
                        </a:rPr>
                        <a:t>0,5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r>
                        <a:rPr lang="it-IT" altLang="en-US" sz="1000" b="0">
                          <a:solidFill>
                            <a:schemeClr val="tx1"/>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r>
                        <a:rPr lang="it-IT" altLang="en-US" sz="1000" b="0">
                          <a:solidFill>
                            <a:schemeClr val="tx1"/>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Produzione di energia da fonti rinnovabili</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Promuovere un cambio di passo rispetto alla produzione di energia da fonti rinnovabili, in particolare con il fotovoltaico, che con l’introduzione delle comunità energetiche potrà diventare vantaggioso, non solo sugli edifici ma anche sulle grandi superfici a parcheggio. Promuovere  la produzione di energia da parte delle aziende agricole  attraverso il fotovoltaico e la valorizzazione dei sottoprodotti e degli scarti tramite impianti a biogas aziendali e interaziendali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it-IT" altLang="en-US" sz="1000" dirty="0">
                          <a:solidFill>
                            <a:srgbClr val="000000"/>
                          </a:solidFill>
                          <a:latin typeface="Calibri" panose="020F0502020204030204" pitchFamily="34" charset="0"/>
                          <a:cs typeface="Calibri" panose="020F0502020204030204" pitchFamily="34" charset="0"/>
                          <a:sym typeface="+mn-ea"/>
                        </a:rPr>
                        <a:t>C</a:t>
                      </a:r>
                      <a:r>
                        <a:rPr lang="en-US" sz="1000" dirty="0">
                          <a:solidFill>
                            <a:srgbClr val="000000"/>
                          </a:solidFill>
                          <a:latin typeface="Calibri" panose="020F0502020204030204" pitchFamily="34" charset="0"/>
                          <a:cs typeface="Calibri" panose="020F0502020204030204" pitchFamily="34" charset="0"/>
                          <a:sym typeface="+mn-ea"/>
                        </a:rPr>
                        <a:t>reazione di un dbase consumi energetici delle proprietà del  comune e partecipate</a:t>
                      </a:r>
                      <a:endParaRPr lang="en-US" sz="1000" b="0" dirty="0">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50%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80%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5156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it-IT" altLang="en-US" sz="1000" dirty="0">
                          <a:solidFill>
                            <a:srgbClr val="000000"/>
                          </a:solidFill>
                          <a:latin typeface="Calibri" panose="020F0502020204030204" pitchFamily="34" charset="0"/>
                          <a:cs typeface="Calibri" panose="020F0502020204030204" pitchFamily="34" charset="0"/>
                          <a:sym typeface="+mn-ea"/>
                        </a:rPr>
                        <a:t>A</a:t>
                      </a:r>
                      <a:r>
                        <a:rPr lang="en-US" sz="1000" dirty="0">
                          <a:solidFill>
                            <a:srgbClr val="000000"/>
                          </a:solidFill>
                          <a:latin typeface="Calibri" panose="020F0502020204030204" pitchFamily="34" charset="0"/>
                          <a:cs typeface="Calibri" panose="020F0502020204030204" pitchFamily="34" charset="0"/>
                          <a:sym typeface="+mn-ea"/>
                        </a:rPr>
                        <a:t>cquisizione di strumenti e personale specializzato per una gestione efficace dei consumi e delle bollette</a:t>
                      </a:r>
                      <a:endParaRPr lang="en-US" sz="1000" b="0" dirty="0">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3</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3886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it-IT" altLang="en-US" sz="1000" dirty="0">
                          <a:solidFill>
                            <a:srgbClr val="000000"/>
                          </a:solidFill>
                          <a:latin typeface="Calibri" panose="020F0502020204030204" pitchFamily="34" charset="0"/>
                          <a:cs typeface="Calibri" panose="020F0502020204030204" pitchFamily="34" charset="0"/>
                          <a:sym typeface="+mn-ea"/>
                        </a:rPr>
                        <a:t>S</a:t>
                      </a:r>
                      <a:r>
                        <a:rPr lang="en-US" sz="1000" dirty="0">
                          <a:solidFill>
                            <a:srgbClr val="000000"/>
                          </a:solidFill>
                          <a:latin typeface="Calibri" panose="020F0502020204030204" pitchFamily="34" charset="0"/>
                          <a:cs typeface="Calibri" panose="020F0502020204030204" pitchFamily="34" charset="0"/>
                          <a:sym typeface="+mn-ea"/>
                        </a:rPr>
                        <a:t>viluppo di FV in agricoltura anche verso parchi agrivoltaici a supporto delle aziende agricole</a:t>
                      </a:r>
                      <a:endParaRPr lang="en-US" sz="1000" b="0" dirty="0">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a:solidFill>
                            <a:srgbClr val="000000"/>
                          </a:solidFill>
                          <a:latin typeface="Calibri" panose="020F0502020204030204" pitchFamily="34" charset="0"/>
                          <a:cs typeface="Calibri" panose="020F0502020204030204" pitchFamily="34" charset="0"/>
                          <a:sym typeface="+mn-ea"/>
                        </a:rPr>
                        <a:t>Creazione di potenziale installazione sui parcheggi pubblici</a:t>
                      </a:r>
                      <a:endParaRPr lang="en-US" sz="1000" b="0" dirty="0">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rcRect l="2928" t="20115" r="23738" b="13701"/>
          <a:stretch>
            <a:fillRect/>
          </a:stretch>
        </p:blipFill>
        <p:spPr>
          <a:xfrm>
            <a:off x="673100" y="829310"/>
            <a:ext cx="12251055" cy="62198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253365" y="757555"/>
          <a:ext cx="12884575" cy="6510655"/>
        </p:xfrm>
        <a:graphic>
          <a:graphicData uri="http://schemas.openxmlformats.org/drawingml/2006/table">
            <a:tbl>
              <a:tblPr firstRow="1" bandRow="1">
                <a:tableStyleId>{5C22544A-7EE6-4342-B048-85BDC9FD1C3A}</a:tableStyleId>
              </a:tblPr>
              <a:tblGrid>
                <a:gridCol w="527685">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505585">
                  <a:extLst>
                    <a:ext uri="{9D8B030D-6E8A-4147-A177-3AD203B41FA5}">
                      <a16:colId xmlns:a16="http://schemas.microsoft.com/office/drawing/2014/main" val="20002"/>
                    </a:ext>
                  </a:extLst>
                </a:gridCol>
                <a:gridCol w="1760855">
                  <a:extLst>
                    <a:ext uri="{9D8B030D-6E8A-4147-A177-3AD203B41FA5}">
                      <a16:colId xmlns:a16="http://schemas.microsoft.com/office/drawing/2014/main" val="20003"/>
                    </a:ext>
                  </a:extLst>
                </a:gridCol>
                <a:gridCol w="3011805">
                  <a:extLst>
                    <a:ext uri="{9D8B030D-6E8A-4147-A177-3AD203B41FA5}">
                      <a16:colId xmlns:a16="http://schemas.microsoft.com/office/drawing/2014/main" val="20004"/>
                    </a:ext>
                  </a:extLst>
                </a:gridCol>
                <a:gridCol w="2628900">
                  <a:extLst>
                    <a:ext uri="{9D8B030D-6E8A-4147-A177-3AD203B41FA5}">
                      <a16:colId xmlns:a16="http://schemas.microsoft.com/office/drawing/2014/main" val="20005"/>
                    </a:ext>
                  </a:extLst>
                </a:gridCol>
                <a:gridCol w="521335">
                  <a:extLst>
                    <a:ext uri="{9D8B030D-6E8A-4147-A177-3AD203B41FA5}">
                      <a16:colId xmlns:a16="http://schemas.microsoft.com/office/drawing/2014/main" val="20006"/>
                    </a:ext>
                  </a:extLst>
                </a:gridCol>
                <a:gridCol w="499746">
                  <a:extLst>
                    <a:ext uri="{9D8B030D-6E8A-4147-A177-3AD203B41FA5}">
                      <a16:colId xmlns:a16="http://schemas.microsoft.com/office/drawing/2014/main" val="20007"/>
                    </a:ext>
                  </a:extLst>
                </a:gridCol>
                <a:gridCol w="50800">
                  <a:extLst>
                    <a:ext uri="{9D8B030D-6E8A-4147-A177-3AD203B41FA5}">
                      <a16:colId xmlns:a16="http://schemas.microsoft.com/office/drawing/2014/main" val="20008"/>
                    </a:ext>
                  </a:extLst>
                </a:gridCol>
                <a:gridCol w="510964">
                  <a:extLst>
                    <a:ext uri="{9D8B030D-6E8A-4147-A177-3AD203B41FA5}">
                      <a16:colId xmlns:a16="http://schemas.microsoft.com/office/drawing/2014/main" val="20009"/>
                    </a:ext>
                  </a:extLst>
                </a:gridCol>
              </a:tblGrid>
              <a:tr h="463550">
                <a:tc rowSpan="13">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7.3</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13">
                  <a:txBody>
                    <a:bodyPr/>
                    <a:lstStyle/>
                    <a:p>
                      <a:pPr marL="46990" marR="0" lvl="0" indent="5080" algn="just" defTabSz="1008380" rtl="0" eaLnBrk="1" fontAlgn="auto" latinLnBrk="0" hangingPunct="1">
                        <a:lnSpc>
                          <a:spcPct val="100000"/>
                        </a:lnSpc>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almeno</a:t>
                      </a:r>
                      <a:r>
                        <a:rPr lang="en-US" sz="1000" b="0" dirty="0">
                          <a:solidFill>
                            <a:schemeClr val="tx1"/>
                          </a:solidFill>
                          <a:latin typeface="Calibri" panose="020F0502020204030204" pitchFamily="34" charset="0"/>
                          <a:cs typeface="Calibri" panose="020F0502020204030204" pitchFamily="34" charset="0"/>
                        </a:rPr>
                        <a:t> il 20% </a:t>
                      </a:r>
                      <a:r>
                        <a:rPr lang="en-US" sz="1000" b="0" dirty="0" err="1">
                          <a:solidFill>
                            <a:schemeClr val="tx1"/>
                          </a:solidFill>
                          <a:latin typeface="Calibri" panose="020F0502020204030204" pitchFamily="34" charset="0"/>
                          <a:cs typeface="Calibri" panose="020F0502020204030204" pitchFamily="34" charset="0"/>
                        </a:rPr>
                        <a:t>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consumi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finali</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energia</a:t>
                      </a:r>
                      <a:r>
                        <a:rPr lang="en-US" sz="1000" b="0" dirty="0">
                          <a:solidFill>
                            <a:schemeClr val="tx1"/>
                          </a:solidFill>
                          <a:latin typeface="Calibri" panose="020F0502020204030204" pitchFamily="34" charset="0"/>
                          <a:cs typeface="Calibri" panose="020F0502020204030204" pitchFamily="34" charset="0"/>
                        </a:rPr>
                        <a:t> rispetto al 2020 </a:t>
                      </a:r>
                    </a:p>
                    <a:p>
                      <a:pPr marL="46990" indent="5080" algn="just">
                        <a:buClrTx/>
                        <a:buSzTx/>
                        <a:buFontTx/>
                        <a:buNone/>
                      </a:pPr>
                      <a:endParaRPr lang="en-US" sz="1000" b="0" dirty="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4135" indent="635" algn="just" fontAlgn="t">
                        <a:lnSpc>
                          <a:spcPct val="100000"/>
                        </a:lnSpc>
                        <a:buClrTx/>
                        <a:buSzTx/>
                        <a:buFontTx/>
                        <a:buNone/>
                      </a:pPr>
                      <a:r>
                        <a:rPr lang="en-US" sz="1000" b="0" dirty="0" err="1">
                          <a:solidFill>
                            <a:schemeClr val="tx1"/>
                          </a:solidFill>
                          <a:latin typeface="Calibri" panose="020F0502020204030204" pitchFamily="34" charset="0"/>
                          <a:cs typeface="Calibri" panose="020F0502020204030204" pitchFamily="34" charset="0"/>
                        </a:rPr>
                        <a:t>Un Comune attento alle proprie risorse</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4135" indent="635" algn="just">
                        <a:buClrTx/>
                        <a:buSzTx/>
                        <a:buFontTx/>
                        <a:buNone/>
                      </a:pPr>
                      <a:r>
                        <a:rPr lang="en-US" sz="1000" b="0">
                          <a:solidFill>
                            <a:srgbClr val="000000"/>
                          </a:solidFill>
                          <a:latin typeface="Calibri" panose="020F0502020204030204" charset="-122"/>
                        </a:rPr>
                        <a:t>Ottimizzazione dei consumi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a:solidFill>
                            <a:srgbClr val="000000"/>
                          </a:solidFill>
                          <a:latin typeface="Calibri" panose="020F0502020204030204" pitchFamily="34" charset="0"/>
                          <a:cs typeface="Calibri" panose="020F0502020204030204" pitchFamily="34" charset="0"/>
                        </a:rPr>
                        <a:t>Ridurre consumi energetici a seguito di investimenti e misure di contenimento stagionali nella gestione strutture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a:solidFill>
                            <a:srgbClr val="000000"/>
                          </a:solidFill>
                          <a:latin typeface="Calibri" panose="020F0502020204030204" pitchFamily="34" charset="0"/>
                          <a:cs typeface="Calibri" panose="020F0502020204030204" pitchFamily="34" charset="0"/>
                        </a:rPr>
                        <a:t>Risparmio in  % conseguito partendo dai consumi storici consolidati del 2022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dirty="0" err="1">
                          <a:solidFill>
                            <a:srgbClr val="000000"/>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92011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4135" indent="635" algn="just" fontAlgn="t">
                        <a:lnSpc>
                          <a:spcPct val="100000"/>
                        </a:lnSpc>
                        <a:buClrTx/>
                        <a:buSzTx/>
                        <a:buFontTx/>
                        <a:buNone/>
                      </a:pPr>
                      <a:r>
                        <a:rPr lang="en-US" sz="1000" b="0" dirty="0" err="1">
                          <a:solidFill>
                            <a:schemeClr val="tx1"/>
                          </a:solidFill>
                          <a:latin typeface="Calibri" panose="020F0502020204030204" pitchFamily="34" charset="0"/>
                          <a:cs typeface="Calibri" panose="020F0502020204030204" pitchFamily="34" charset="0"/>
                        </a:rPr>
                        <a:t>Parma scuole innovative 2.0</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4135" indent="635" algn="just">
                        <a:buClrTx/>
                        <a:buSzTx/>
                        <a:buFontTx/>
                        <a:buNone/>
                      </a:pPr>
                      <a:r>
                        <a:rPr lang="en-US" sz="1000" b="0">
                          <a:solidFill>
                            <a:srgbClr val="000000"/>
                          </a:solidFill>
                          <a:latin typeface="Calibri" panose="020F0502020204030204" charset="-122"/>
                        </a:rPr>
                        <a:t>Parma scuole sicure e sostenibili -  PNRR - EFFICIENTAMENTO ENERGETICO -  M2 - C4-2.2 - Efficientamento energetico e sviluppo territoriale sostenibile - Scuola Materna Quadrifoglio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a:solidFill>
                            <a:srgbClr val="000000"/>
                          </a:solidFill>
                          <a:latin typeface="Calibri" panose="020F0502020204030204" pitchFamily="34" charset="0"/>
                          <a:cs typeface="Calibri" panose="020F0502020204030204" pitchFamily="34" charset="0"/>
                        </a:rPr>
                        <a:t>Procedere al miglioramento energetico del complesso tramite realizzazione dell’isolamento a cappotto ed il rifacimento del pacchetto di copertura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a:solidFill>
                            <a:srgbClr val="000000"/>
                          </a:solidFill>
                          <a:latin typeface="Calibri" panose="020F0502020204030204" pitchFamily="34" charset="0"/>
                          <a:cs typeface="Calibri" panose="020F0502020204030204" pitchFamily="34" charset="0"/>
                          <a:sym typeface="+mn-ea"/>
                        </a:rPr>
                        <a:t>Avanzamento lavori</a:t>
                      </a:r>
                      <a:endParaRPr lang="en-US" sz="1000" b="0" dirty="0">
                        <a:solidFill>
                          <a:srgbClr val="000000"/>
                        </a:solidFill>
                        <a:latin typeface="Calibri" panose="020F0502020204030204" pitchFamily="34" charset="0"/>
                        <a:cs typeface="Calibri" panose="020F0502020204030204" pitchFamily="34" charset="0"/>
                      </a:endParaRPr>
                    </a:p>
                    <a:p>
                      <a:pPr marL="46990" indent="5080" algn="just">
                        <a:spcBef>
                          <a:spcPts val="0"/>
                        </a:spcBef>
                        <a:spcAft>
                          <a:spcPts val="0"/>
                        </a:spcAft>
                        <a:buClrTx/>
                        <a:buSzTx/>
                        <a:buFontTx/>
                        <a:buNone/>
                        <a:defRPr/>
                      </a:pPr>
                      <a:endParaRPr lang="en-US" sz="1000" b="0" dirty="0">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marL="46990" indent="5080" algn="ctr">
                        <a:spcBef>
                          <a:spcPts val="0"/>
                        </a:spcBef>
                        <a:spcAft>
                          <a:spcPts val="0"/>
                        </a:spcAft>
                        <a:buClrTx/>
                        <a:buSzTx/>
                        <a:buFontTx/>
                        <a:buNone/>
                        <a:defRPr/>
                      </a:pPr>
                      <a:r>
                        <a:rPr lang="it-IT" altLang="en-US" sz="100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6680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4135" indent="635" algn="just" fontAlgn="t">
                        <a:lnSpc>
                          <a:spcPct val="100000"/>
                        </a:lnSpc>
                        <a:buClrTx/>
                        <a:buSzTx/>
                        <a:buFontTx/>
                        <a:buNone/>
                      </a:pPr>
                      <a:r>
                        <a:rPr lang="en-US" sz="1000" b="0" dirty="0" err="1">
                          <a:solidFill>
                            <a:schemeClr val="tx1"/>
                          </a:solidFill>
                          <a:latin typeface="Calibri" panose="020F0502020204030204" pitchFamily="34" charset="0"/>
                          <a:cs typeface="Calibri" panose="020F0502020204030204" pitchFamily="34" charset="0"/>
                        </a:rPr>
                        <a:t>Parma città verde: il verde urbano al centro della sfida del benessere della nostra comunità</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4135" indent="635" algn="just">
                        <a:buClrTx/>
                        <a:buSzTx/>
                        <a:buFontTx/>
                        <a:buNone/>
                      </a:pPr>
                      <a:r>
                        <a:rPr lang="en-US" sz="1000">
                          <a:solidFill>
                            <a:srgbClr val="000000"/>
                          </a:solidFill>
                          <a:latin typeface="Calibri" panose="020F0502020204030204" charset="-122"/>
                          <a:sym typeface="+mn-ea"/>
                        </a:rPr>
                        <a:t>PNRR - BANDO RIGENERAZIONE - M5 - C2-2.1 - Rigenerazione Urbana - Parco Ducale</a:t>
                      </a:r>
                      <a:endParaRPr lang="en-US" sz="1000" b="0">
                        <a:solidFill>
                          <a:srgbClr val="000000"/>
                        </a:solidFill>
                        <a:latin typeface="Calibri" panose="020F0502020204030204"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a:solidFill>
                            <a:srgbClr val="000000"/>
                          </a:solidFill>
                          <a:latin typeface="Calibri" panose="020F0502020204030204" pitchFamily="34" charset="0"/>
                          <a:cs typeface="Calibri" panose="020F0502020204030204" pitchFamily="34" charset="0"/>
                        </a:rPr>
                        <a:t>Efficientamento energetico e potenziamento dell'illuminazione del parco al fine di contribuire alla transizione ecologica, garantendo al medesimo tempo un miglioramento della sicurezza pubblica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dirty="0">
                          <a:solidFill>
                            <a:srgbClr val="000000"/>
                          </a:solidFill>
                          <a:latin typeface="Calibri" panose="020F0502020204030204" pitchFamily="34" charset="0"/>
                          <a:cs typeface="Calibri" panose="020F0502020204030204" pitchFamily="34" charset="0"/>
                          <a:sym typeface="+mn-ea"/>
                        </a:rPr>
                        <a:t>Avanzamento lavori</a:t>
                      </a:r>
                      <a:endParaRPr lang="it-IT" altLang="en-US" sz="1000" b="0" dirty="0">
                        <a:solidFill>
                          <a:srgbClr val="000000"/>
                        </a:solidFill>
                        <a:latin typeface="Calibri" panose="020F0502020204030204" pitchFamily="34" charset="0"/>
                        <a:cs typeface="Calibri" panose="020F0502020204030204" pitchFamily="34" charset="0"/>
                        <a:sym typeface="+mn-ea"/>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80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T w="12700">
                      <a:solidFill>
                        <a:schemeClr val="tx1"/>
                      </a:solidFill>
                      <a:prstDash val="solid"/>
                    </a:lnT>
                    <a:lnB w="12700">
                      <a:solidFill>
                        <a:schemeClr val="tx1"/>
                      </a:solidFill>
                      <a:prstDash val="solid"/>
                    </a:lnB>
                    <a:lnTlToBr>
                      <a:noFill/>
                    </a:lnTlToBr>
                    <a:lnBlToTr>
                      <a:noFill/>
                    </a:lnBlToTr>
                    <a:noFill/>
                  </a:tcPr>
                </a:tc>
                <a:tc rowSpan="2" hMerge="1">
                  <a:txBody>
                    <a:bodyPr/>
                    <a:lstStyle/>
                    <a:p>
                      <a:endParaRPr lang="it-IT"/>
                    </a:p>
                  </a:txBody>
                  <a:tcPr>
                    <a:lnR w="12700">
                      <a:solidFill>
                        <a:schemeClr val="tx1"/>
                      </a:solidFill>
                      <a:prstDash val="solid"/>
                    </a:lnR>
                  </a:tcPr>
                </a:tc>
                <a:extLst>
                  <a:ext uri="{0D108BD9-81ED-4DB2-BD59-A6C34878D82A}">
                    <a16:rowId xmlns:a16="http://schemas.microsoft.com/office/drawing/2014/main" val="10002"/>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4135" indent="635" algn="just">
                        <a:buClrTx/>
                        <a:buSzTx/>
                        <a:buFontTx/>
                        <a:buNone/>
                      </a:pPr>
                      <a:r>
                        <a:rPr lang="en-US" sz="1000">
                          <a:solidFill>
                            <a:srgbClr val="000000"/>
                          </a:solidFill>
                          <a:latin typeface="Calibri" panose="020F0502020204030204" charset="-122"/>
                          <a:sym typeface="+mn-ea"/>
                        </a:rPr>
                        <a:t>Interventi di miglioramento sismico e riqualificazione energetica finalizzati alla conversione dell'immobile comunale sito in Parma, Borgo San Giuseppe 32, in appartamenti ERP/o ERS</a:t>
                      </a:r>
                      <a:endParaRPr lang="en-US" sz="1000" b="0">
                        <a:solidFill>
                          <a:srgbClr val="000000"/>
                        </a:solidFill>
                        <a:latin typeface="Calibri" panose="020F0502020204030204"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vMerge="1">
                  <a:txBody>
                    <a:bodyPr/>
                    <a:lstStyle/>
                    <a:p>
                      <a:endParaRPr lang="it-IT"/>
                    </a:p>
                  </a:txBody>
                  <a:tcPr marL="12700" marR="12700" marT="12700" anchor="ctr">
                    <a:lnL w="12700">
                      <a:solidFill>
                        <a:schemeClr val="tx1"/>
                      </a:solidFill>
                      <a:prstDash val="solid"/>
                    </a:lnL>
                    <a:lnT w="12700">
                      <a:solidFill>
                        <a:schemeClr val="tx1"/>
                      </a:solidFill>
                      <a:prstDash val="solid"/>
                    </a:lnT>
                    <a:lnB w="12700">
                      <a:solidFill>
                        <a:schemeClr val="tx1"/>
                      </a:solidFill>
                      <a:prstDash val="solid"/>
                    </a:lnB>
                    <a:lnTlToBr>
                      <a:noFill/>
                    </a:lnTlToBr>
                    <a:lnBlToTr>
                      <a:noFill/>
                    </a:lnBlToTr>
                    <a:noFill/>
                  </a:tcPr>
                </a:tc>
                <a:tc hMerge="1" vMerge="1">
                  <a:txBody>
                    <a:bodyPr/>
                    <a:lstStyle/>
                    <a:p>
                      <a:endParaRPr lang="it-IT"/>
                    </a:p>
                  </a:txBody>
                  <a:tcPr>
                    <a:lnR w="12700">
                      <a:solidFill>
                        <a:schemeClr val="tx1"/>
                      </a:solidFill>
                      <a:prstDash val="solid"/>
                    </a:lnR>
                  </a:tcPr>
                </a:tc>
                <a:extLst>
                  <a:ext uri="{0D108BD9-81ED-4DB2-BD59-A6C34878D82A}">
                    <a16:rowId xmlns:a16="http://schemas.microsoft.com/office/drawing/2014/main" val="10003"/>
                  </a:ext>
                </a:extLst>
              </a:tr>
              <a:tr h="70421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4135" indent="635" algn="just" fontAlgn="t">
                        <a:lnSpc>
                          <a:spcPct val="100000"/>
                        </a:lnSpc>
                        <a:buClrTx/>
                        <a:buSzTx/>
                        <a:buFontTx/>
                        <a:buNone/>
                      </a:pPr>
                      <a:r>
                        <a:rPr lang="en-US" sz="1000" b="0" dirty="0" err="1">
                          <a:solidFill>
                            <a:schemeClr val="tx1"/>
                          </a:solidFill>
                          <a:latin typeface="Calibri" panose="020F0502020204030204" pitchFamily="34" charset="0"/>
                          <a:cs typeface="Calibri" panose="020F0502020204030204" pitchFamily="34" charset="0"/>
                        </a:rPr>
                        <a:t>Il diritto alla casa</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4135" indent="635" algn="just">
                        <a:buNone/>
                      </a:pPr>
                      <a:r>
                        <a:rPr lang="en-US" sz="1000">
                          <a:solidFill>
                            <a:srgbClr val="000000"/>
                          </a:solidFill>
                          <a:latin typeface="Calibri" panose="020F0502020204030204" charset="-122"/>
                          <a:sym typeface="+mn-ea"/>
                        </a:rPr>
                        <a:t>PNRR - SICURO VERDE SOCIALE - PNC - ERP - Sicuro Verde e Sociale - San Giuseppe</a:t>
                      </a:r>
                      <a:endParaRPr lang="en-US" sz="1000" b="0" dirty="0" err="1">
                        <a:solidFill>
                          <a:srgbClr val="000000"/>
                        </a:solidFill>
                        <a:latin typeface="Calibri" panose="020F0502020204030204" charset="-122"/>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6680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a:txBody>
                    <a:bodyPr/>
                    <a:lstStyle/>
                    <a:p>
                      <a:pPr marL="64135" indent="635" algn="just" fontAlgn="t">
                        <a:lnSpc>
                          <a:spcPct val="100000"/>
                        </a:lnSpc>
                        <a:buClrTx/>
                        <a:buSzTx/>
                        <a:buFontTx/>
                        <a:buNone/>
                      </a:pPr>
                      <a:r>
                        <a:rPr lang="en-US" sz="1000" b="0" dirty="0" err="1">
                          <a:solidFill>
                            <a:schemeClr val="tx1"/>
                          </a:solidFill>
                          <a:latin typeface="Calibri" panose="020F0502020204030204" pitchFamily="34" charset="0"/>
                          <a:cs typeface="Calibri" panose="020F0502020204030204" pitchFamily="34" charset="0"/>
                        </a:rPr>
                        <a:t>Il diritto alla casa</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a:txBody>
                    <a:bodyPr/>
                    <a:lstStyle/>
                    <a:p>
                      <a:pPr marL="64135" indent="635" algn="just">
                        <a:buNone/>
                      </a:pPr>
                      <a:r>
                        <a:rPr lang="en-US" sz="1000">
                          <a:solidFill>
                            <a:srgbClr val="000000"/>
                          </a:solidFill>
                          <a:latin typeface="Calibri" panose="020F0502020204030204" charset="-122"/>
                          <a:sym typeface="+mn-ea"/>
                        </a:rPr>
                        <a:t>PNRR - SICURO VERDE SOCIALE - PNC - ERP - Sicuro Verde e Sociale - Vicolo Asdente</a:t>
                      </a:r>
                      <a:endParaRPr lang="en-US" sz="1000" b="0" dirty="0" err="1">
                        <a:solidFill>
                          <a:srgbClr val="000000"/>
                        </a:solidFill>
                        <a:latin typeface="Calibri" panose="020F0502020204030204" charset="-122"/>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4135" indent="635" algn="just">
                        <a:buClrTx/>
                        <a:buSzTx/>
                        <a:buFontTx/>
                        <a:buNone/>
                      </a:pPr>
                      <a:r>
                        <a:rPr lang="en-US" sz="1000">
                          <a:solidFill>
                            <a:srgbClr val="000000"/>
                          </a:solidFill>
                          <a:latin typeface="Calibri" panose="020F0502020204030204" charset="-122"/>
                          <a:sym typeface="+mn-ea"/>
                        </a:rPr>
                        <a:t>Interventi di miglioramento sismico e riqualificazione energetica finalizzati alla conversione dell'immobile comunale sito in Parma, Vicolo Asdente 4 in appartamenti ERP/o ERS</a:t>
                      </a:r>
                      <a:endParaRPr lang="en-US" sz="1000" b="0">
                        <a:solidFill>
                          <a:srgbClr val="000000"/>
                        </a:solidFill>
                        <a:latin typeface="Calibri" panose="020F0502020204030204"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a:solidFill>
                            <a:srgbClr val="000000"/>
                          </a:solidFill>
                          <a:latin typeface="Calibri" panose="020F0502020204030204" pitchFamily="34" charset="0"/>
                          <a:cs typeface="Calibri" panose="020F0502020204030204" pitchFamily="34" charset="0"/>
                        </a:rPr>
                        <a:t>Avanzamento lavori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h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a:txBody>
                    <a:bodyPr/>
                    <a:lstStyle/>
                    <a:p>
                      <a:pPr marL="64135" indent="635" algn="just">
                        <a:buClrTx/>
                        <a:buSzTx/>
                        <a:buFontTx/>
                        <a:buNone/>
                      </a:pPr>
                      <a:r>
                        <a:rPr lang="en-US" sz="1000">
                          <a:solidFill>
                            <a:srgbClr val="000000"/>
                          </a:solidFill>
                          <a:latin typeface="Calibri" panose="020F0502020204030204" charset="-122"/>
                          <a:sym typeface="+mn-ea"/>
                        </a:rPr>
                        <a:t>Interventi di miglioramento sismico e riqualificazione energetica finalizzati alla conversione dell'immobile comunale sito in Parma, Via Del Garda 8  in appartamenti ERP/o ERS</a:t>
                      </a:r>
                      <a:endParaRPr lang="en-US" sz="1000" b="0">
                        <a:solidFill>
                          <a:srgbClr val="000000"/>
                        </a:solidFill>
                        <a:latin typeface="Calibri" panose="020F0502020204030204"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a:txBody>
                    <a:bodyPr/>
                    <a:lstStyle/>
                    <a:p>
                      <a:pPr marL="46990" indent="5080" algn="just">
                        <a:spcBef>
                          <a:spcPts val="0"/>
                        </a:spcBef>
                        <a:spcAft>
                          <a:spcPts val="0"/>
                        </a:spcAft>
                        <a:buClrTx/>
                        <a:buSzTx/>
                        <a:buFontTx/>
                        <a:buNone/>
                        <a:defRPr/>
                      </a:pPr>
                      <a:r>
                        <a:rPr lang="en-US" sz="1000" b="0">
                          <a:solidFill>
                            <a:schemeClr val="tx1"/>
                          </a:solidFill>
                          <a:latin typeface="Calibri" panose="020F0502020204030204" pitchFamily="34" charset="0"/>
                          <a:cs typeface="Calibri" panose="020F0502020204030204" pitchFamily="34" charset="0"/>
                        </a:rPr>
                        <a:t>A</a:t>
                      </a:r>
                      <a:r>
                        <a:rPr lang="en-US" sz="1000" b="0" dirty="0">
                          <a:solidFill>
                            <a:srgbClr val="000000"/>
                          </a:solidFill>
                          <a:latin typeface="Calibri" panose="020F0502020204030204" pitchFamily="34" charset="0"/>
                          <a:cs typeface="Calibri" panose="020F0502020204030204" pitchFamily="34" charset="0"/>
                        </a:rPr>
                        <a:t>vanzamento lavori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6680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4135" indent="635" algn="just" fontAlgn="t">
                        <a:lnSpc>
                          <a:spcPct val="100000"/>
                        </a:lnSpc>
                        <a:buClrTx/>
                        <a:buSzTx/>
                        <a:buFontTx/>
                        <a:buNone/>
                      </a:pPr>
                      <a:r>
                        <a:rPr lang="en-US" sz="1000" b="0" dirty="0" err="1">
                          <a:solidFill>
                            <a:schemeClr val="tx1"/>
                          </a:solidFill>
                          <a:latin typeface="Calibri" panose="020F0502020204030204" pitchFamily="34" charset="0"/>
                          <a:cs typeface="Calibri" panose="020F0502020204030204" pitchFamily="34" charset="0"/>
                        </a:rPr>
                        <a:t>Il diritto alla casa</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4135" indent="635" algn="just">
                        <a:buNone/>
                      </a:pPr>
                      <a:r>
                        <a:rPr lang="en-US" sz="1000">
                          <a:solidFill>
                            <a:srgbClr val="000000"/>
                          </a:solidFill>
                          <a:latin typeface="Calibri" panose="020F0502020204030204" charset="-122"/>
                          <a:sym typeface="+mn-ea"/>
                        </a:rPr>
                        <a:t>PNRR - SICURO VERDE SOCIALE - PNC - ERP - Sicuro Verde e Sociale - Via del Garda</a:t>
                      </a:r>
                      <a:endParaRPr lang="en-US" sz="1000" b="0" dirty="0" err="1">
                        <a:solidFill>
                          <a:srgbClr val="000000"/>
                        </a:solidFill>
                        <a:latin typeface="Calibri" panose="020F0502020204030204" charset="-122"/>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T w="12700">
                      <a:solidFill>
                        <a:schemeClr val="tx1"/>
                      </a:solidFill>
                      <a:prstDash val="solid"/>
                    </a:lnT>
                    <a:lnB w="12700">
                      <a:solidFill>
                        <a:schemeClr val="tx1"/>
                      </a:solidFill>
                      <a:prstDash val="solid"/>
                    </a:lnB>
                    <a:lnTlToBr>
                      <a:noFill/>
                    </a:lnTlToBr>
                    <a:lnBlToTr>
                      <a:noFill/>
                    </a:lnBlToTr>
                    <a:noFill/>
                  </a:tcPr>
                </a:tc>
                <a:tc rowSpan="2" hMerge="1">
                  <a:txBody>
                    <a:bodyPr/>
                    <a:lstStyle/>
                    <a:p>
                      <a:endParaRPr lang="it-IT"/>
                    </a:p>
                  </a:txBody>
                  <a:tcPr>
                    <a:lnR w="12700">
                      <a:solidFill>
                        <a:schemeClr val="tx1"/>
                      </a:solidFill>
                      <a:prstDash val="solid"/>
                    </a:lnR>
                  </a:tcPr>
                </a:tc>
                <a:extLst>
                  <a:ext uri="{0D108BD9-81ED-4DB2-BD59-A6C34878D82A}">
                    <a16:rowId xmlns:a16="http://schemas.microsoft.com/office/drawing/2014/main" val="10010"/>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4135" indent="635" algn="just">
                        <a:buClrTx/>
                        <a:buSzTx/>
                        <a:buFontTx/>
                        <a:buNone/>
                      </a:pPr>
                      <a:r>
                        <a:rPr lang="en-US" sz="1000">
                          <a:solidFill>
                            <a:srgbClr val="000000"/>
                          </a:solidFill>
                          <a:latin typeface="Calibri" panose="020F0502020204030204" charset="-122"/>
                          <a:sym typeface="+mn-ea"/>
                        </a:rPr>
                        <a:t>Contribuire ad una stagione di ulteriore valorizzazione del nostro Ospedale Maggiore, avviando una rinegoziazione di alcuni parametri regionali e nazionali al fine di consolidarne i profili più avanzati, non solo rispetto all’Emilia occidentale ma in relazione ad un ampio contesto sovra-regionale. Valorizzare gli Hub regionali e nazionali esistenti e tutte le funzioni di rilievo sulle quali sono già stati effettuati negli ultimi anni, o sono in atto, rilevanti investimenti per risorse strutturali, tecnologiche e umane, difendendone in modo netto e deciso le prospettive di ulteriore consolidamento</a:t>
                      </a:r>
                      <a:endParaRPr lang="en-US" sz="1000" b="0">
                        <a:solidFill>
                          <a:srgbClr val="000000"/>
                        </a:solidFill>
                        <a:latin typeface="Calibri" panose="020F0502020204030204"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vMerge="1">
                  <a:txBody>
                    <a:bodyPr/>
                    <a:lstStyle/>
                    <a:p>
                      <a:endParaRPr lang="it-IT"/>
                    </a:p>
                  </a:txBody>
                  <a:tcPr marL="12700" marR="12700" marT="12700">
                    <a:lnL w="12700">
                      <a:solidFill>
                        <a:schemeClr val="tx1"/>
                      </a:solidFill>
                      <a:prstDash val="solid"/>
                    </a:lnL>
                    <a:lnT w="12700">
                      <a:solidFill>
                        <a:schemeClr val="tx1"/>
                      </a:solidFill>
                      <a:prstDash val="solid"/>
                    </a:lnT>
                    <a:lnB w="12700">
                      <a:solidFill>
                        <a:schemeClr val="tx1"/>
                      </a:solidFill>
                      <a:prstDash val="solid"/>
                    </a:lnB>
                    <a:lnTlToBr>
                      <a:noFill/>
                    </a:lnTlToBr>
                    <a:lnBlToTr>
                      <a:noFill/>
                    </a:lnBlToTr>
                    <a:noFill/>
                  </a:tcPr>
                </a:tc>
                <a:tc hMerge="1" vMerge="1">
                  <a:txBody>
                    <a:bodyPr/>
                    <a:lstStyle/>
                    <a:p>
                      <a:endParaRPr lang="it-IT"/>
                    </a:p>
                  </a:txBody>
                  <a:tcPr>
                    <a:lnR w="12700">
                      <a:solidFill>
                        <a:schemeClr val="tx1"/>
                      </a:solidFill>
                      <a:prstDash val="solid"/>
                    </a:lnR>
                  </a:tcPr>
                </a:tc>
                <a:extLst>
                  <a:ext uri="{0D108BD9-81ED-4DB2-BD59-A6C34878D82A}">
                    <a16:rowId xmlns:a16="http://schemas.microsoft.com/office/drawing/2014/main" val="10011"/>
                  </a:ext>
                </a:extLst>
              </a:tr>
              <a:tr h="1887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4135" indent="635" algn="just" fontAlgn="t">
                        <a:lnSpc>
                          <a:spcPct val="100000"/>
                        </a:lnSpc>
                        <a:buClrTx/>
                        <a:buSzTx/>
                        <a:buFontTx/>
                        <a:buNone/>
                      </a:pPr>
                      <a:r>
                        <a:rPr lang="en-US" sz="1000" b="0" dirty="0" err="1">
                          <a:solidFill>
                            <a:schemeClr val="tx1"/>
                          </a:solidFill>
                          <a:latin typeface="Calibri" panose="020F0502020204030204" pitchFamily="34" charset="0"/>
                          <a:cs typeface="Calibri" panose="020F0502020204030204" pitchFamily="34" charset="0"/>
                        </a:rPr>
                        <a:t>Parma e il “nuovo” Ospedale Maggiore</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4135" indent="635" algn="just">
                        <a:buNone/>
                      </a:pPr>
                      <a:r>
                        <a:rPr lang="en-US" sz="1000">
                          <a:solidFill>
                            <a:srgbClr val="000000"/>
                          </a:solidFill>
                          <a:latin typeface="Calibri" panose="020F0502020204030204" charset="-122"/>
                          <a:sym typeface="+mn-ea"/>
                        </a:rPr>
                        <a:t>Piena valorizzazione dell’Ospedale Maggiore</a:t>
                      </a:r>
                      <a:endParaRPr lang="en-US" sz="1000" b="0" dirty="0" err="1">
                        <a:solidFill>
                          <a:srgbClr val="000000"/>
                        </a:solidFill>
                        <a:latin typeface="Calibri" panose="020F0502020204030204" charset="-122"/>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100%</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grid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7" y="-34714"/>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313690" y="901065"/>
          <a:ext cx="12799060" cy="6416675"/>
        </p:xfrm>
        <a:graphic>
          <a:graphicData uri="http://schemas.openxmlformats.org/drawingml/2006/table">
            <a:tbl>
              <a:tblPr firstRow="1" bandRow="1">
                <a:tableStyleId>{5C22544A-7EE6-4342-B048-85BDC9FD1C3A}</a:tableStyleId>
              </a:tblPr>
              <a:tblGrid>
                <a:gridCol w="473710">
                  <a:extLst>
                    <a:ext uri="{9D8B030D-6E8A-4147-A177-3AD203B41FA5}">
                      <a16:colId xmlns:a16="http://schemas.microsoft.com/office/drawing/2014/main" val="20000"/>
                    </a:ext>
                  </a:extLst>
                </a:gridCol>
                <a:gridCol w="1911350">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583690">
                  <a:extLst>
                    <a:ext uri="{9D8B030D-6E8A-4147-A177-3AD203B41FA5}">
                      <a16:colId xmlns:a16="http://schemas.microsoft.com/office/drawing/2014/main" val="20003"/>
                    </a:ext>
                  </a:extLst>
                </a:gridCol>
                <a:gridCol w="3077845">
                  <a:extLst>
                    <a:ext uri="{9D8B030D-6E8A-4147-A177-3AD203B41FA5}">
                      <a16:colId xmlns:a16="http://schemas.microsoft.com/office/drawing/2014/main" val="20004"/>
                    </a:ext>
                  </a:extLst>
                </a:gridCol>
                <a:gridCol w="2637790">
                  <a:extLst>
                    <a:ext uri="{9D8B030D-6E8A-4147-A177-3AD203B41FA5}">
                      <a16:colId xmlns:a16="http://schemas.microsoft.com/office/drawing/2014/main" val="20005"/>
                    </a:ext>
                  </a:extLst>
                </a:gridCol>
                <a:gridCol w="510540">
                  <a:extLst>
                    <a:ext uri="{9D8B030D-6E8A-4147-A177-3AD203B41FA5}">
                      <a16:colId xmlns:a16="http://schemas.microsoft.com/office/drawing/2014/main" val="20006"/>
                    </a:ext>
                  </a:extLst>
                </a:gridCol>
                <a:gridCol w="518160">
                  <a:extLst>
                    <a:ext uri="{9D8B030D-6E8A-4147-A177-3AD203B41FA5}">
                      <a16:colId xmlns:a16="http://schemas.microsoft.com/office/drawing/2014/main" val="20007"/>
                    </a:ext>
                  </a:extLst>
                </a:gridCol>
                <a:gridCol w="525780">
                  <a:extLst>
                    <a:ext uri="{9D8B030D-6E8A-4147-A177-3AD203B41FA5}">
                      <a16:colId xmlns:a16="http://schemas.microsoft.com/office/drawing/2014/main" val="20008"/>
                    </a:ext>
                  </a:extLst>
                </a:gridCol>
              </a:tblGrid>
              <a:tr h="820420">
                <a:tc rowSpan="4">
                  <a:txBody>
                    <a:bodyPr/>
                    <a:lstStyle/>
                    <a:p>
                      <a:pPr algn="ctr">
                        <a:buClrTx/>
                        <a:buSzTx/>
                        <a:buFontTx/>
                        <a:buNone/>
                      </a:pPr>
                      <a:r>
                        <a:rPr lang="en-US" sz="1000" dirty="0">
                          <a:solidFill>
                            <a:srgbClr val="000000"/>
                          </a:solidFill>
                          <a:latin typeface="Calibri" panose="020F0502020204030204" pitchFamily="34" charset="0"/>
                          <a:cs typeface="Calibri" panose="020F0502020204030204" pitchFamily="34" charset="0"/>
                          <a:sym typeface="+mn-ea"/>
                        </a:rPr>
                        <a:t>11.2</a:t>
                      </a:r>
                      <a:endParaRPr lang="en-US" sz="1000" b="1" dirty="0">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sym typeface="+mn-ea"/>
                        </a:rPr>
                        <a:t>Entro</a:t>
                      </a:r>
                      <a:r>
                        <a:rPr lang="en-US" sz="1000" b="0" dirty="0">
                          <a:solidFill>
                            <a:schemeClr val="tx1"/>
                          </a:solidFill>
                          <a:latin typeface="Calibri" panose="020F0502020204030204" pitchFamily="34" charset="0"/>
                          <a:cs typeface="Calibri" panose="020F0502020204030204" pitchFamily="34" charset="0"/>
                          <a:sym typeface="+mn-ea"/>
                        </a:rPr>
                        <a:t> il 2030 </a:t>
                      </a:r>
                      <a:r>
                        <a:rPr lang="en-US" sz="1000" b="0" dirty="0" err="1">
                          <a:solidFill>
                            <a:schemeClr val="tx1"/>
                          </a:solidFill>
                          <a:latin typeface="Calibri" panose="020F0502020204030204" pitchFamily="34" charset="0"/>
                          <a:cs typeface="Calibri" panose="020F0502020204030204" pitchFamily="34" charset="0"/>
                          <a:sym typeface="+mn-ea"/>
                        </a:rPr>
                        <a:t>aumentare</a:t>
                      </a:r>
                      <a:r>
                        <a:rPr lang="en-US" sz="1000" b="0" dirty="0">
                          <a:solidFill>
                            <a:schemeClr val="tx1"/>
                          </a:solidFill>
                          <a:latin typeface="Calibri" panose="020F0502020204030204" pitchFamily="34" charset="0"/>
                          <a:cs typeface="Calibri" panose="020F0502020204030204" pitchFamily="34" charset="0"/>
                          <a:sym typeface="+mn-ea"/>
                        </a:rPr>
                        <a:t> del 26% </a:t>
                      </a:r>
                      <a:r>
                        <a:rPr lang="en-US" sz="1000" b="0" dirty="0" err="1">
                          <a:solidFill>
                            <a:schemeClr val="tx1"/>
                          </a:solidFill>
                          <a:latin typeface="Calibri" panose="020F0502020204030204" pitchFamily="34" charset="0"/>
                          <a:cs typeface="Calibri" panose="020F0502020204030204" pitchFamily="34" charset="0"/>
                          <a:sym typeface="+mn-ea"/>
                        </a:rPr>
                        <a:t>i</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posti</a:t>
                      </a:r>
                      <a:r>
                        <a:rPr lang="en-US" sz="1000" b="0" dirty="0">
                          <a:solidFill>
                            <a:schemeClr val="tx1"/>
                          </a:solidFill>
                          <a:latin typeface="Calibri" panose="020F0502020204030204" pitchFamily="34" charset="0"/>
                          <a:cs typeface="Calibri" panose="020F0502020204030204" pitchFamily="34" charset="0"/>
                          <a:sym typeface="+mn-ea"/>
                        </a:rPr>
                        <a:t>-km per </a:t>
                      </a:r>
                      <a:r>
                        <a:rPr lang="en-US" sz="1000" b="0" dirty="0" err="1">
                          <a:solidFill>
                            <a:schemeClr val="tx1"/>
                          </a:solidFill>
                          <a:latin typeface="Calibri" panose="020F0502020204030204" pitchFamily="34" charset="0"/>
                          <a:cs typeface="Calibri" panose="020F0502020204030204" pitchFamily="34" charset="0"/>
                          <a:sym typeface="+mn-ea"/>
                        </a:rPr>
                        <a:t>abitante</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offerti</a:t>
                      </a:r>
                      <a:r>
                        <a:rPr lang="en-US" sz="1000" b="0" dirty="0">
                          <a:solidFill>
                            <a:schemeClr val="tx1"/>
                          </a:solidFill>
                          <a:latin typeface="Calibri" panose="020F0502020204030204" pitchFamily="34" charset="0"/>
                          <a:cs typeface="Calibri" panose="020F0502020204030204" pitchFamily="34" charset="0"/>
                          <a:sym typeface="+mn-ea"/>
                        </a:rPr>
                        <a:t> dal </a:t>
                      </a:r>
                      <a:r>
                        <a:rPr lang="en-US" sz="1000" b="0" dirty="0" err="1">
                          <a:solidFill>
                            <a:schemeClr val="tx1"/>
                          </a:solidFill>
                          <a:latin typeface="Calibri" panose="020F0502020204030204" pitchFamily="34" charset="0"/>
                          <a:cs typeface="Calibri" panose="020F0502020204030204" pitchFamily="34" charset="0"/>
                          <a:sym typeface="+mn-ea"/>
                        </a:rPr>
                        <a:t>trasporto</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pubblico</a:t>
                      </a:r>
                      <a:r>
                        <a:rPr lang="en-US" sz="1000" b="0" dirty="0">
                          <a:solidFill>
                            <a:schemeClr val="tx1"/>
                          </a:solidFill>
                          <a:latin typeface="Calibri" panose="020F0502020204030204" pitchFamily="34" charset="0"/>
                          <a:cs typeface="Calibri" panose="020F0502020204030204" pitchFamily="34" charset="0"/>
                          <a:sym typeface="+mn-ea"/>
                        </a:rPr>
                        <a:t> rispetto al 2004 </a:t>
                      </a:r>
                      <a:endParaRPr lang="en-US" sz="1000" b="0" dirty="0">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Trasporto pubblico sostenibile e diffuso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Accessibilità del Centro Storico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Potenziare il servizio TPL sui principali assi di accesso alla città e introduzione di nuovi mezzi di trasporto pubblico di piccole dimensioni e a basso impatto, che permettano un servizio capillare partendo dall’anello della circonvallazione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Numero mezzi piccoli ZTL</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9728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PNRR - TRASPORTO LOCALE SOSTENIBILE - M2 - C2-4.4.1 - Rinnovo Parco Autobus e Infrastrutture di ricarica - Rinnovo flotta Bus + Infrastrutture Ricariche Elettriche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Rinnovo del parco autobus ad alimentazione elettrica e realizzazione delle infrastrutture di supporto all’alimentazione ad emissioni zero con l'obiettivo di contribuire a migliorare la qualità dell’aria e ridurre le emissioni di gas a effetto serra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Parco autobus rinnovato secondo il piano approvato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78041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Incentivi all’utilizzo del mezzo pubblico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Introdurre la gratuità dell’utilizzo del TPL per gli under 18, sperimentare il sabato gratuito per chi si reca in centro storico e studiare l’introduzione di abbonamenti cumulativi particolarmente vantaggiosi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Numero Weekend pdays</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6</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156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Connessione centro urbano - frazioni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Aumentare le frequenze del TPL tra il centro urbano e le frazioni. Potenziare il servizio a chiamata in particolare nelle ore notturne e nel fine settimana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Numero mezzi per frazioni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259080">
                <a:tc rowSpan="7">
                  <a:txBody>
                    <a:bodyPr/>
                    <a:lstStyle/>
                    <a:p>
                      <a:pPr algn="ctr">
                        <a:buClrTx/>
                        <a:buSzTx/>
                        <a:buFontTx/>
                        <a:buNone/>
                      </a:pPr>
                      <a:r>
                        <a:rPr lang="en-US" sz="1000" b="1" dirty="0">
                          <a:solidFill>
                            <a:srgbClr val="000000"/>
                          </a:solidFill>
                          <a:latin typeface="Calibri" panose="020F0502020204030204" pitchFamily="34" charset="0"/>
                          <a:cs typeface="Calibri" panose="020F0502020204030204" pitchFamily="34" charset="0"/>
                          <a:sym typeface="+mn-ea"/>
                        </a:rPr>
                        <a:t>11.2</a:t>
                      </a:r>
                      <a:endParaRPr lang="en-US" sz="1000" b="1" dirty="0">
                        <a:solidFill>
                          <a:srgbClr val="000000"/>
                        </a:solidFill>
                        <a:latin typeface="Calibri" panose="020F0502020204030204" pitchFamily="34" charset="0"/>
                        <a:cs typeface="Calibri" panose="020F0502020204030204" pitchFamily="34" charset="0"/>
                      </a:endParaRPr>
                    </a:p>
                    <a:p>
                      <a:pPr algn="ctr">
                        <a:buClrTx/>
                        <a:buSzTx/>
                        <a:buFontTx/>
                        <a:buNone/>
                      </a:pPr>
                      <a:endParaRPr lang="en-US" sz="1000" b="1" dirty="0">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7">
                  <a:txBody>
                    <a:bodyPr/>
                    <a:lstStyle/>
                    <a:p>
                      <a:pPr marL="60960" indent="-9525" algn="just">
                        <a:buClrTx/>
                        <a:buSzTx/>
                        <a:buFontTx/>
                        <a:buNone/>
                      </a:pPr>
                      <a:r>
                        <a:rPr lang="en-US" sz="1000" b="0" dirty="0">
                          <a:solidFill>
                            <a:schemeClr val="tx1"/>
                          </a:solidFill>
                          <a:latin typeface="Calibri" panose="020F0502020204030204" pitchFamily="34" charset="0"/>
                          <a:cs typeface="Calibri" panose="020F0502020204030204" pitchFamily="34" charset="0"/>
                        </a:rPr>
                        <a:t>Entro il 2025 ridurre di almeno 20 punti percentuali il traffico motorizzato privato rispetto al 2019</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Parma mobilità 30, la vivibilità al primo posto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Piano di pedonalizzazione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a:txBody>
                    <a:bodyPr/>
                    <a:lstStyle/>
                    <a:p>
                      <a:pPr marL="46990" indent="5080" algn="just">
                        <a:buClrTx/>
                        <a:buSzTx/>
                        <a:buFontTx/>
                        <a:buNone/>
                      </a:pPr>
                      <a:r>
                        <a:rPr lang="en-US" sz="1000" dirty="0" err="1">
                          <a:solidFill>
                            <a:schemeClr val="tx1"/>
                          </a:solidFill>
                          <a:latin typeface="Calibri" panose="020F0502020204030204" pitchFamily="34" charset="0"/>
                          <a:cs typeface="Calibri" panose="020F0502020204030204" pitchFamily="34" charset="0"/>
                        </a:rPr>
                        <a:t>Realizzare un piano di pedonalizzazioni che aiutino lo stare insieme, la sicurezza, il commercio e l’ambiente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Piano pedonalizzazione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indent="0" algn="ctr">
                        <a:buNone/>
                      </a:pPr>
                      <a:r>
                        <a:rPr lang="it-IT" altLang="en-US" sz="1000">
                          <a:solidFill>
                            <a:schemeClr val="tx1"/>
                          </a:solidFill>
                          <a:latin typeface="Calibri" panose="020F0502020204030204" pitchFamily="34" charset="0"/>
                          <a:cs typeface="Calibri" panose="020F0502020204030204" pitchFamily="34" charset="0"/>
                          <a:sym typeface="+mn-ea"/>
                        </a:rPr>
                        <a:t>100%</a:t>
                      </a:r>
                      <a:endParaRPr lang="en-US" sz="1000" b="0">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indent="0" algn="ctr">
                        <a:buNone/>
                      </a:pPr>
                      <a:r>
                        <a:rPr lang="it-IT" altLang="en-US" sz="1000">
                          <a:solidFill>
                            <a:schemeClr val="tx1"/>
                          </a:solidFill>
                          <a:latin typeface="Calibri" panose="020F0502020204030204" pitchFamily="34" charset="0"/>
                          <a:cs typeface="Calibri" panose="020F0502020204030204" pitchFamily="34" charset="0"/>
                          <a:sym typeface="+mn-ea"/>
                        </a:rPr>
                        <a:t>100%</a:t>
                      </a:r>
                      <a:endParaRPr lang="en-US" sz="1000" b="0">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indent="0" algn="ctr">
                        <a:buNone/>
                      </a:pPr>
                      <a:r>
                        <a:rPr lang="it-IT" altLang="en-US" sz="1000">
                          <a:solidFill>
                            <a:schemeClr val="tx1"/>
                          </a:solidFill>
                          <a:latin typeface="Calibri" panose="020F0502020204030204" pitchFamily="34" charset="0"/>
                          <a:cs typeface="Calibri" panose="020F0502020204030204" pitchFamily="34" charset="0"/>
                          <a:sym typeface="+mn-ea"/>
                        </a:rPr>
                        <a:t>100%</a:t>
                      </a:r>
                      <a:endParaRPr lang="en-US" sz="1000" b="0">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2616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Realizzazioni pedonalizzazioni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6680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Trasporto pubblico sostenibile e diffuso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Incentivi all’utilizzo del mezzo pubblico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dirty="0" err="1">
                          <a:solidFill>
                            <a:schemeClr val="tx1"/>
                          </a:solidFill>
                          <a:latin typeface="Calibri" panose="020F0502020204030204" pitchFamily="34" charset="0"/>
                          <a:cs typeface="Calibri" panose="020F0502020204030204" pitchFamily="34" charset="0"/>
                        </a:rPr>
                        <a:t>Introdurre la gratuità dell’utilizzo del TPL per gli under 18, sperimentare il sabato gratuito per chi si reca in centro storico e studiare l’introduzione di abbonamenti cumulativi particolarmente vantaggiosi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Numero Weekend pdays</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6</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Car sharing free floating elettico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dirty="0" err="1">
                          <a:solidFill>
                            <a:schemeClr val="tx1"/>
                          </a:solidFill>
                          <a:latin typeface="Calibri" panose="020F0502020204030204" pitchFamily="34" charset="0"/>
                          <a:cs typeface="Calibri" panose="020F0502020204030204" pitchFamily="34" charset="0"/>
                        </a:rPr>
                        <a:t>Dotare la città di altre auto elettriche condivise a postazione libera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Numero nuove auto condivise messe a disposizione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0"/>
                  </a:ext>
                </a:extLst>
              </a:tr>
              <a:tr h="375285">
                <a:tc rowSpan="7">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sym typeface="+mn-ea"/>
                        </a:rPr>
                        <a:t>11.6</a:t>
                      </a:r>
                      <a:endParaRPr lang="en-US" sz="1000" b="1" dirty="0">
                        <a:solidFill>
                          <a:srgbClr val="000000"/>
                        </a:solidFill>
                        <a:latin typeface="Calibri" panose="020F0502020204030204" pitchFamily="34" charset="0"/>
                        <a:cs typeface="Calibri" panose="020F0502020204030204" pitchFamily="34" charset="0"/>
                        <a:sym typeface="+mn-ea"/>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7">
                  <a:txBody>
                    <a:bodyPr/>
                    <a:lstStyle/>
                    <a:p>
                      <a:pPr marL="60960" indent="-9525" algn="just">
                        <a:buClrTx/>
                        <a:buSzTx/>
                        <a:buFontTx/>
                        <a:buNone/>
                      </a:pPr>
                      <a:r>
                        <a:rPr lang="en-US" sz="1000" dirty="0" err="1">
                          <a:solidFill>
                            <a:schemeClr val="tx1"/>
                          </a:solidFill>
                          <a:latin typeface="Calibri" panose="020F0502020204030204" pitchFamily="34" charset="0"/>
                          <a:cs typeface="Calibri" panose="020F0502020204030204" pitchFamily="34" charset="0"/>
                          <a:sym typeface="+mn-ea"/>
                        </a:rPr>
                        <a:t>Entro</a:t>
                      </a:r>
                      <a:r>
                        <a:rPr lang="en-US" sz="1000" dirty="0">
                          <a:solidFill>
                            <a:schemeClr val="tx1"/>
                          </a:solidFill>
                          <a:latin typeface="Calibri" panose="020F0502020204030204" pitchFamily="34" charset="0"/>
                          <a:cs typeface="Calibri" panose="020F0502020204030204" pitchFamily="34" charset="0"/>
                          <a:sym typeface="+mn-ea"/>
                        </a:rPr>
                        <a:t> il 2030 </a:t>
                      </a:r>
                      <a:r>
                        <a:rPr lang="en-US" sz="1000" dirty="0" err="1">
                          <a:solidFill>
                            <a:schemeClr val="tx1"/>
                          </a:solidFill>
                          <a:latin typeface="Calibri" panose="020F0502020204030204" pitchFamily="34" charset="0"/>
                          <a:cs typeface="Calibri" panose="020F0502020204030204" pitchFamily="34" charset="0"/>
                          <a:sym typeface="+mn-ea"/>
                        </a:rPr>
                        <a:t>ridurre</a:t>
                      </a:r>
                      <a:r>
                        <a:rPr lang="en-US" sz="1000" dirty="0">
                          <a:solidFill>
                            <a:schemeClr val="tx1"/>
                          </a:solidFill>
                          <a:latin typeface="Calibri" panose="020F0502020204030204" pitchFamily="34" charset="0"/>
                          <a:cs typeface="Calibri" panose="020F0502020204030204" pitchFamily="34" charset="0"/>
                          <a:sym typeface="+mn-ea"/>
                        </a:rPr>
                        <a:t> </a:t>
                      </a:r>
                      <a:r>
                        <a:rPr lang="en-US" sz="1000" dirty="0" err="1">
                          <a:solidFill>
                            <a:schemeClr val="tx1"/>
                          </a:solidFill>
                          <a:latin typeface="Calibri" panose="020F0502020204030204" pitchFamily="34" charset="0"/>
                          <a:cs typeface="Calibri" panose="020F0502020204030204" pitchFamily="34" charset="0"/>
                          <a:sym typeface="+mn-ea"/>
                        </a:rPr>
                        <a:t>i</a:t>
                      </a:r>
                      <a:r>
                        <a:rPr lang="en-US" sz="1000" dirty="0">
                          <a:solidFill>
                            <a:schemeClr val="tx1"/>
                          </a:solidFill>
                          <a:latin typeface="Calibri" panose="020F0502020204030204" pitchFamily="34" charset="0"/>
                          <a:cs typeface="Calibri" panose="020F0502020204030204" pitchFamily="34" charset="0"/>
                          <a:sym typeface="+mn-ea"/>
                        </a:rPr>
                        <a:t> </a:t>
                      </a:r>
                      <a:r>
                        <a:rPr lang="en-US" sz="1000" dirty="0" err="1">
                          <a:solidFill>
                            <a:schemeClr val="tx1"/>
                          </a:solidFill>
                          <a:latin typeface="Calibri" panose="020F0502020204030204" pitchFamily="34" charset="0"/>
                          <a:cs typeface="Calibri" panose="020F0502020204030204" pitchFamily="34" charset="0"/>
                          <a:sym typeface="+mn-ea"/>
                        </a:rPr>
                        <a:t>superamenti</a:t>
                      </a:r>
                      <a:r>
                        <a:rPr lang="en-US" sz="1000" dirty="0">
                          <a:solidFill>
                            <a:schemeClr val="tx1"/>
                          </a:solidFill>
                          <a:latin typeface="Calibri" panose="020F0502020204030204" pitchFamily="34" charset="0"/>
                          <a:cs typeface="Calibri" panose="020F0502020204030204" pitchFamily="34" charset="0"/>
                          <a:sym typeface="+mn-ea"/>
                        </a:rPr>
                        <a:t> del </a:t>
                      </a:r>
                      <a:r>
                        <a:rPr lang="en-US" sz="1000" dirty="0" err="1">
                          <a:solidFill>
                            <a:schemeClr val="tx1"/>
                          </a:solidFill>
                          <a:latin typeface="Calibri" panose="020F0502020204030204" pitchFamily="34" charset="0"/>
                          <a:cs typeface="Calibri" panose="020F0502020204030204" pitchFamily="34" charset="0"/>
                          <a:sym typeface="+mn-ea"/>
                        </a:rPr>
                        <a:t>limite</a:t>
                      </a:r>
                      <a:r>
                        <a:rPr lang="en-US" sz="1000" dirty="0">
                          <a:solidFill>
                            <a:schemeClr val="tx1"/>
                          </a:solidFill>
                          <a:latin typeface="Calibri" panose="020F0502020204030204" pitchFamily="34" charset="0"/>
                          <a:cs typeface="Calibri" panose="020F0502020204030204" pitchFamily="34" charset="0"/>
                          <a:sym typeface="+mn-ea"/>
                        </a:rPr>
                        <a:t> del PM10 al di sotto di 3 </a:t>
                      </a:r>
                      <a:r>
                        <a:rPr lang="en-US" sz="1000" dirty="0" err="1">
                          <a:solidFill>
                            <a:schemeClr val="tx1"/>
                          </a:solidFill>
                          <a:latin typeface="Calibri" panose="020F0502020204030204" pitchFamily="34" charset="0"/>
                          <a:cs typeface="Calibri" panose="020F0502020204030204" pitchFamily="34" charset="0"/>
                          <a:sym typeface="+mn-ea"/>
                        </a:rPr>
                        <a:t>giorni</a:t>
                      </a:r>
                      <a:r>
                        <a:rPr lang="en-US" sz="1000" dirty="0">
                          <a:solidFill>
                            <a:schemeClr val="tx1"/>
                          </a:solidFill>
                          <a:latin typeface="Calibri" panose="020F0502020204030204" pitchFamily="34" charset="0"/>
                          <a:cs typeface="Calibri" panose="020F0502020204030204" pitchFamily="34" charset="0"/>
                          <a:sym typeface="+mn-ea"/>
                        </a:rPr>
                        <a:t> </a:t>
                      </a:r>
                      <a:r>
                        <a:rPr lang="en-US" sz="1000" dirty="0" err="1">
                          <a:solidFill>
                            <a:schemeClr val="tx1"/>
                          </a:solidFill>
                          <a:latin typeface="Calibri" panose="020F0502020204030204" pitchFamily="34" charset="0"/>
                          <a:cs typeface="Calibri" panose="020F0502020204030204" pitchFamily="34" charset="0"/>
                          <a:sym typeface="+mn-ea"/>
                        </a:rPr>
                        <a:t>l’anno</a:t>
                      </a:r>
                      <a:r>
                        <a:rPr lang="en-US" sz="1000" dirty="0">
                          <a:solidFill>
                            <a:schemeClr val="tx1"/>
                          </a:solidFill>
                          <a:latin typeface="Calibri" panose="020F0502020204030204" pitchFamily="34" charset="0"/>
                          <a:cs typeface="Calibri" panose="020F0502020204030204" pitchFamily="34" charset="0"/>
                          <a:sym typeface="+mn-ea"/>
                        </a:rPr>
                        <a:t> </a:t>
                      </a:r>
                      <a:endParaRPr lang="it-IT" sz="1000" b="0" dirty="0">
                        <a:solidFill>
                          <a:schemeClr val="tx1"/>
                        </a:solidFill>
                        <a:latin typeface="Calibri" panose="020F0502020204030204" pitchFamily="34" charset="0"/>
                        <a:cs typeface="Calibri" panose="020F0502020204030204" pitchFamily="34" charset="0"/>
                        <a:sym typeface="+mn-ea"/>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7">
                  <a:txBody>
                    <a:bodyPr/>
                    <a:lstStyle/>
                    <a:p>
                      <a:pPr marL="46990" indent="5080" algn="just">
                        <a:buClrTx/>
                        <a:buSzTx/>
                        <a:buFontTx/>
                        <a:buNone/>
                      </a:pPr>
                      <a:r>
                        <a:rPr lang="en-US" sz="1000" dirty="0" err="1">
                          <a:solidFill>
                            <a:schemeClr val="tx1"/>
                          </a:solidFill>
                          <a:latin typeface="Calibri" panose="020F0502020204030204" pitchFamily="34" charset="0"/>
                          <a:cs typeface="Calibri" panose="020F0502020204030204" pitchFamily="34" charset="0"/>
                          <a:sym typeface="+mn-ea"/>
                        </a:rPr>
                        <a:t>Trasporto pubblico sostenibile e diffuso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7">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Area verde ed area blu</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7">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Proseguire sul percorso prevendendo alcuni correttivi volti a salvaguardare i soggetti svantaggiati, mettendo in campo azioni volte a garantire la piena accessibilità al centro urbano e al centro storico. Rivisitazione ragionata del piano sosta e delle relative opportunità anche mediante un nuovo Piano Generale del Traffico Urbano (PGTU)</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Approvazione PGTU</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indent="0" algn="ctr">
                        <a:buNone/>
                      </a:pPr>
                      <a:r>
                        <a:rPr lang="it-IT" altLang="en-US" sz="1000" b="0">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indent="0" algn="ctr">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1"/>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a:txBody>
                    <a:bodyPr/>
                    <a:lstStyle/>
                    <a:p>
                      <a:pPr indent="0" algn="ctr">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2"/>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indent="0" algn="ctr">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3"/>
                  </a:ext>
                </a:extLst>
              </a:tr>
              <a:tr h="37465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Approvazione  nuovo Piano sosta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4"/>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indent="0" algn="ctr">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5"/>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indent="0" algn="ctr">
                        <a:buNone/>
                      </a:pPr>
                      <a:r>
                        <a:rPr lang="it-IT" altLang="en-US" sz="1000" b="0">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6"/>
                  </a:ext>
                </a:extLst>
              </a:tr>
              <a:tr h="37528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Attuazione nuovo Piano sosta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7" y="-34714"/>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313690" y="756920"/>
          <a:ext cx="12799060" cy="5290185"/>
        </p:xfrm>
        <a:graphic>
          <a:graphicData uri="http://schemas.openxmlformats.org/drawingml/2006/table">
            <a:tbl>
              <a:tblPr firstRow="1" bandRow="1">
                <a:tableStyleId>{5C22544A-7EE6-4342-B048-85BDC9FD1C3A}</a:tableStyleId>
              </a:tblPr>
              <a:tblGrid>
                <a:gridCol w="473710">
                  <a:extLst>
                    <a:ext uri="{9D8B030D-6E8A-4147-A177-3AD203B41FA5}">
                      <a16:colId xmlns:a16="http://schemas.microsoft.com/office/drawing/2014/main" val="20000"/>
                    </a:ext>
                  </a:extLst>
                </a:gridCol>
                <a:gridCol w="1922145">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gridCol w="1620520">
                  <a:extLst>
                    <a:ext uri="{9D8B030D-6E8A-4147-A177-3AD203B41FA5}">
                      <a16:colId xmlns:a16="http://schemas.microsoft.com/office/drawing/2014/main" val="20003"/>
                    </a:ext>
                  </a:extLst>
                </a:gridCol>
                <a:gridCol w="3041015">
                  <a:extLst>
                    <a:ext uri="{9D8B030D-6E8A-4147-A177-3AD203B41FA5}">
                      <a16:colId xmlns:a16="http://schemas.microsoft.com/office/drawing/2014/main" val="20004"/>
                    </a:ext>
                  </a:extLst>
                </a:gridCol>
                <a:gridCol w="2637790">
                  <a:extLst>
                    <a:ext uri="{9D8B030D-6E8A-4147-A177-3AD203B41FA5}">
                      <a16:colId xmlns:a16="http://schemas.microsoft.com/office/drawing/2014/main" val="20005"/>
                    </a:ext>
                  </a:extLst>
                </a:gridCol>
                <a:gridCol w="510540">
                  <a:extLst>
                    <a:ext uri="{9D8B030D-6E8A-4147-A177-3AD203B41FA5}">
                      <a16:colId xmlns:a16="http://schemas.microsoft.com/office/drawing/2014/main" val="20006"/>
                    </a:ext>
                  </a:extLst>
                </a:gridCol>
                <a:gridCol w="518160">
                  <a:extLst>
                    <a:ext uri="{9D8B030D-6E8A-4147-A177-3AD203B41FA5}">
                      <a16:colId xmlns:a16="http://schemas.microsoft.com/office/drawing/2014/main" val="20007"/>
                    </a:ext>
                  </a:extLst>
                </a:gridCol>
                <a:gridCol w="525780">
                  <a:extLst>
                    <a:ext uri="{9D8B030D-6E8A-4147-A177-3AD203B41FA5}">
                      <a16:colId xmlns:a16="http://schemas.microsoft.com/office/drawing/2014/main" val="20008"/>
                    </a:ext>
                  </a:extLst>
                </a:gridCol>
              </a:tblGrid>
              <a:tr h="363220">
                <a:tc rowSpan="3">
                  <a:txBody>
                    <a:bodyPr/>
                    <a:lstStyle/>
                    <a:p>
                      <a:pPr algn="ctr">
                        <a:buClrTx/>
                        <a:buSzTx/>
                        <a:buFontTx/>
                        <a:buNone/>
                      </a:pPr>
                      <a:r>
                        <a:rPr lang="en-US" sz="1000" b="1">
                          <a:solidFill>
                            <a:schemeClr val="tx1"/>
                          </a:solidFill>
                          <a:latin typeface="Calibri" panose="020F0502020204030204" pitchFamily="34" charset="0"/>
                          <a:cs typeface="Calibri" panose="020F0502020204030204" pitchFamily="34" charset="0"/>
                        </a:rPr>
                        <a:t>13.2</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it-IT" sz="1000" b="0" dirty="0">
                          <a:solidFill>
                            <a:schemeClr val="tx1"/>
                          </a:solidFill>
                          <a:latin typeface="Calibri" panose="020F0502020204030204" pitchFamily="34" charset="0"/>
                          <a:cs typeface="Calibri" panose="020F0502020204030204" pitchFamily="34" charset="0"/>
                          <a:sym typeface="+mn-ea"/>
                        </a:rPr>
                        <a:t>Entro il 2030 ridurre le emissioni di CO2 e di altri gas climalteranti del 55% rispetto al 1990</a:t>
                      </a:r>
                      <a:r>
                        <a:rPr lang="it-IT" sz="1000" dirty="0">
                          <a:latin typeface="Calibri" panose="020F0502020204030204" pitchFamily="34" charset="0"/>
                          <a:cs typeface="Calibri" panose="020F0502020204030204" pitchFamily="34" charset="0"/>
                        </a:rPr>
                        <a:t>Entro il 2030 ridurre le missioni di CO2 </a:t>
                      </a:r>
                      <a:endParaRPr lang="it-IT" sz="1000" b="0" dirty="0">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Energie sempre più rinnovabili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Missione 100 città climaticamente neutrali e smart</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Sviluppare l’opportunità della missione europea forti della condivisione con le 9 città italiane, individuando tutti i nuovi possibili progetti e risorse finanziarie finalizzati al raggiungimento della ZERO CARBON NEUTRALITY al 2030, anche mediante tavoli istituzionali e alleanze pubblico-private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it-IT" altLang="en-US" sz="1000" b="0" dirty="0" err="1">
                          <a:solidFill>
                            <a:schemeClr val="tx1"/>
                          </a:solidFill>
                          <a:latin typeface="Calibri" panose="020F0502020204030204" pitchFamily="34" charset="0"/>
                          <a:cs typeface="Calibri" panose="020F0502020204030204" pitchFamily="34" charset="0"/>
                        </a:rPr>
                        <a:t>P</a:t>
                      </a:r>
                      <a:r>
                        <a:rPr lang="en-US" sz="1000" b="0" dirty="0" err="1">
                          <a:solidFill>
                            <a:schemeClr val="tx1"/>
                          </a:solidFill>
                          <a:latin typeface="Calibri" panose="020F0502020204030204" pitchFamily="34" charset="0"/>
                          <a:cs typeface="Calibri" panose="020F0502020204030204" pitchFamily="34" charset="0"/>
                        </a:rPr>
                        <a:t>rogetti sviluppati in ambito locale per l'obiettivo  zero Carbon 2030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4</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3175">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it-IT" altLang="en-US" sz="1000" b="0" dirty="0" err="1">
                          <a:solidFill>
                            <a:schemeClr val="tx1"/>
                          </a:solidFill>
                          <a:latin typeface="Calibri" panose="020F0502020204030204" pitchFamily="34" charset="0"/>
                          <a:cs typeface="Calibri" panose="020F0502020204030204" pitchFamily="34" charset="0"/>
                        </a:rPr>
                        <a:t>C</a:t>
                      </a:r>
                      <a:r>
                        <a:rPr lang="en-US" sz="1000" b="0" dirty="0" err="1">
                          <a:solidFill>
                            <a:schemeClr val="tx1"/>
                          </a:solidFill>
                          <a:latin typeface="Calibri" panose="020F0502020204030204" pitchFamily="34" charset="0"/>
                          <a:cs typeface="Calibri" panose="020F0502020204030204" pitchFamily="34" charset="0"/>
                        </a:rPr>
                        <a:t>ostruzione di tavoli specifici di lavoro per l amission 100 città</a:t>
                      </a:r>
                    </a:p>
                  </a:txBody>
                  <a:tcPr marL="12700" marR="12700" marT="12700">
                    <a:lnL w="12700">
                      <a:solidFill>
                        <a:schemeClr val="tx1"/>
                      </a:solidFill>
                      <a:prstDash val="solid"/>
                    </a:lnL>
                    <a:lnR w="31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nchor="ctr">
                    <a:lnL w="3175">
                      <a:solidFill>
                        <a:schemeClr val="tx1"/>
                      </a:solidFill>
                      <a:prstDash val="solid"/>
                    </a:lnL>
                    <a:lnR w="3175">
                      <a:solidFill>
                        <a:schemeClr val="tx1"/>
                      </a:solidFill>
                      <a:prstDash val="solid"/>
                    </a:lnR>
                    <a:lnT w="12700" cap="flat" cmpd="sng" algn="ctr">
                      <a:solidFill>
                        <a:schemeClr val="tx1"/>
                      </a:solidFill>
                      <a:prstDash val="solid"/>
                      <a:round/>
                      <a:headEnd type="none" w="med" len="med"/>
                      <a:tailEnd type="none" w="med" len="med"/>
                    </a:lnT>
                    <a:lnB w="3175">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4</a:t>
                      </a: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a:t>
                      </a:r>
                    </a:p>
                  </a:txBody>
                  <a:tcPr marL="12700" marR="12700" marT="12700" anchor="ctr">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it-IT" altLang="en-US" sz="1000" b="0" dirty="0" err="1">
                          <a:solidFill>
                            <a:schemeClr val="tx1"/>
                          </a:solidFill>
                          <a:latin typeface="Calibri" panose="020F0502020204030204" pitchFamily="34" charset="0"/>
                          <a:cs typeface="Calibri" panose="020F0502020204030204" pitchFamily="34" charset="0"/>
                        </a:rPr>
                        <a:t>P</a:t>
                      </a:r>
                      <a:r>
                        <a:rPr lang="en-US" sz="1000" b="0" dirty="0" err="1">
                          <a:solidFill>
                            <a:schemeClr val="tx1"/>
                          </a:solidFill>
                          <a:latin typeface="Calibri" panose="020F0502020204030204" pitchFamily="34" charset="0"/>
                          <a:cs typeface="Calibri" panose="020F0502020204030204" pitchFamily="34" charset="0"/>
                        </a:rPr>
                        <a:t>rogetti sviluppati insieme alle altre 8 città della missione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a:t>
                      </a:r>
                    </a:p>
                  </a:txBody>
                  <a:tcPr marL="12700" marR="12700" marT="12700" anchor="ctr">
                    <a:lnL w="12700">
                      <a:solidFill>
                        <a:schemeClr val="tx1"/>
                      </a:solidFill>
                      <a:prstDash val="solid"/>
                    </a:lnL>
                    <a:lnR w="12700">
                      <a:solidFill>
                        <a:schemeClr val="tx1"/>
                      </a:solidFill>
                      <a:prstDash val="solid"/>
                    </a:lnR>
                    <a:lnT w="3175"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nchor="ctr">
                    <a:lnL w="12700">
                      <a:solidFill>
                        <a:schemeClr val="tx1"/>
                      </a:solidFill>
                      <a:prstDash val="solid"/>
                    </a:lnL>
                    <a:lnR w="12700">
                      <a:solidFill>
                        <a:schemeClr val="tx1"/>
                      </a:solidFill>
                      <a:prstDash val="solid"/>
                    </a:lnR>
                    <a:lnT w="3175"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3</a:t>
                      </a:r>
                    </a:p>
                  </a:txBody>
                  <a:tcPr marL="12700" marR="12700" marT="12700" anchor="ctr">
                    <a:lnL w="12700">
                      <a:solidFill>
                        <a:schemeClr val="tx1"/>
                      </a:solidFill>
                      <a:prstDash val="solid"/>
                    </a:lnL>
                    <a:lnR w="12700">
                      <a:solidFill>
                        <a:schemeClr val="tx1"/>
                      </a:solidFill>
                      <a:prstDash val="solid"/>
                    </a:lnR>
                    <a:lnT w="3175"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15620">
                <a:tc>
                  <a:txBody>
                    <a:bodyPr/>
                    <a:lstStyle/>
                    <a:p>
                      <a:pPr algn="ctr">
                        <a:buClrTx/>
                        <a:buSzTx/>
                        <a:buFontTx/>
                        <a:buNone/>
                      </a:pPr>
                      <a:r>
                        <a:rPr lang="en-US" sz="1000" b="1" dirty="0">
                          <a:solidFill>
                            <a:srgbClr val="000000"/>
                          </a:solidFill>
                          <a:latin typeface="Calibri" panose="020F0502020204030204" pitchFamily="34" charset="0"/>
                          <a:cs typeface="Calibri" panose="020F0502020204030204" pitchFamily="34" charset="0"/>
                        </a:rPr>
                        <a:t>14.1</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Entro</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il 2027 </a:t>
                      </a: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raggiungere</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la quota del 100% di </a:t>
                      </a: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acque</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a:t>
                      </a: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costiere</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in </a:t>
                      </a: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buono</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o </a:t>
                      </a: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eccellente</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a:t>
                      </a: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stato</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a:t>
                      </a:r>
                      <a:r>
                        <a:rPr lang="en-US" sz="1000" dirty="0" err="1">
                          <a:solidFill>
                            <a:srgbClr val="000000"/>
                          </a:solidFill>
                          <a:highlight>
                            <a:srgbClr val="FAFCFC"/>
                          </a:highlight>
                          <a:latin typeface="Calibri" panose="020F0502020204030204" pitchFamily="34" charset="0"/>
                          <a:cs typeface="Calibri" panose="020F0502020204030204" pitchFamily="34" charset="0"/>
                          <a:sym typeface="+mn-ea"/>
                        </a:rPr>
                        <a:t>ecologico</a:t>
                      </a:r>
                      <a:r>
                        <a:rPr lang="en-US" sz="1000" dirty="0">
                          <a:solidFill>
                            <a:srgbClr val="000000"/>
                          </a:solidFill>
                          <a:highlight>
                            <a:srgbClr val="FAFCFC"/>
                          </a:highlight>
                          <a:latin typeface="Calibri" panose="020F0502020204030204" pitchFamily="34" charset="0"/>
                          <a:cs typeface="Calibri" panose="020F0502020204030204" pitchFamily="34" charset="0"/>
                          <a:sym typeface="+mn-ea"/>
                        </a:rPr>
                        <a:t>  </a:t>
                      </a:r>
                      <a:endParaRPr lang="en-US" sz="1000" b="0" dirty="0">
                        <a:solidFill>
                          <a:srgbClr val="000000"/>
                        </a:solidFill>
                        <a:highlight>
                          <a:srgbClr val="FAFCFC"/>
                        </a:highlight>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it-IT" altLang="en-US" sz="1000" b="0" dirty="0" err="1">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it-IT" altLang="en-US" sz="1000" b="0" dirty="0" err="1">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it-IT" altLang="en-US" sz="1000" b="0" dirty="0" err="1">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63220">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14.5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rgbClr val="000000"/>
                          </a:solidFill>
                          <a:latin typeface="Calibri" panose="020F0502020204030204" pitchFamily="34" charset="0"/>
                          <a:cs typeface="Calibri" panose="020F0502020204030204" pitchFamily="34" charset="0"/>
                        </a:rPr>
                        <a:t>Entro</a:t>
                      </a:r>
                      <a:r>
                        <a:rPr lang="en-US" sz="1000" b="0" dirty="0">
                          <a:solidFill>
                            <a:srgbClr val="000000"/>
                          </a:solidFill>
                          <a:latin typeface="Calibri" panose="020F0502020204030204" pitchFamily="34" charset="0"/>
                          <a:cs typeface="Calibri" panose="020F0502020204030204" pitchFamily="34" charset="0"/>
                        </a:rPr>
                        <a:t> il 2030 </a:t>
                      </a:r>
                      <a:r>
                        <a:rPr lang="en-US" sz="1000" b="0" dirty="0" err="1">
                          <a:solidFill>
                            <a:srgbClr val="000000"/>
                          </a:solidFill>
                          <a:latin typeface="Calibri" panose="020F0502020204030204" pitchFamily="34" charset="0"/>
                          <a:cs typeface="Calibri" panose="020F0502020204030204" pitchFamily="34" charset="0"/>
                        </a:rPr>
                        <a:t>raggiungere</a:t>
                      </a:r>
                      <a:r>
                        <a:rPr lang="en-US" sz="1000" b="0" dirty="0">
                          <a:solidFill>
                            <a:srgbClr val="000000"/>
                          </a:solidFill>
                          <a:latin typeface="Calibri" panose="020F0502020204030204" pitchFamily="34" charset="0"/>
                          <a:cs typeface="Calibri" panose="020F0502020204030204" pitchFamily="34" charset="0"/>
                        </a:rPr>
                        <a:t> la quota del 30% di </a:t>
                      </a:r>
                      <a:r>
                        <a:rPr lang="en-US" sz="1000" b="0" dirty="0" err="1">
                          <a:solidFill>
                            <a:srgbClr val="000000"/>
                          </a:solidFill>
                          <a:latin typeface="Calibri" panose="020F0502020204030204" pitchFamily="34" charset="0"/>
                          <a:cs typeface="Calibri" panose="020F0502020204030204" pitchFamily="34" charset="0"/>
                        </a:rPr>
                        <a:t>aree</a:t>
                      </a:r>
                      <a:r>
                        <a:rPr lang="en-US" sz="1000" b="0" dirty="0">
                          <a:solidFill>
                            <a:srgbClr val="000000"/>
                          </a:solidFill>
                          <a:latin typeface="Calibri" panose="020F0502020204030204" pitchFamily="34" charset="0"/>
                          <a:cs typeface="Calibri" panose="020F0502020204030204" pitchFamily="34" charset="0"/>
                        </a:rPr>
                        <a:t> marine </a:t>
                      </a:r>
                      <a:r>
                        <a:rPr lang="en-US" sz="1000" b="0" dirty="0" err="1">
                          <a:solidFill>
                            <a:srgbClr val="000000"/>
                          </a:solidFill>
                          <a:latin typeface="Calibri" panose="020F0502020204030204" pitchFamily="34" charset="0"/>
                          <a:cs typeface="Calibri" panose="020F0502020204030204" pitchFamily="34" charset="0"/>
                        </a:rPr>
                        <a:t>protette</a:t>
                      </a:r>
                      <a:r>
                        <a:rPr lang="en-US" sz="1000" b="0" dirty="0">
                          <a:solidFill>
                            <a:srgbClr val="000000"/>
                          </a:solidFill>
                          <a:latin typeface="Calibri" panose="020F0502020204030204" pitchFamily="34" charset="0"/>
                          <a:cs typeface="Calibri" panose="020F0502020204030204" pitchFamily="34" charset="0"/>
                        </a:rPr>
                        <a:t>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endParaRPr lang="en-US" sz="1000" b="0">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endParaRPr lang="en-US" sz="1000" b="0">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spcBef>
                          <a:spcPts val="0"/>
                        </a:spcBef>
                        <a:buClrTx/>
                        <a:buSzTx/>
                        <a:buFontTx/>
                        <a:buNone/>
                      </a:pPr>
                      <a:endParaRPr lang="en-US" sz="1000" b="0">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668020">
                <a:tc rowSpan="7">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15.3</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7">
                  <a:txBody>
                    <a:bodyPr/>
                    <a:lstStyle/>
                    <a:p>
                      <a:pPr marL="60960" indent="-9525" algn="just">
                        <a:buClrTx/>
                        <a:buSzTx/>
                        <a:buFontTx/>
                        <a:buNone/>
                      </a:pPr>
                      <a:r>
                        <a:rPr lang="en-US" sz="1000" b="0" dirty="0" err="1">
                          <a:solidFill>
                            <a:srgbClr val="000000"/>
                          </a:solidFill>
                          <a:latin typeface="Calibri" panose="020F0502020204030204" pitchFamily="34" charset="0"/>
                          <a:cs typeface="Calibri" panose="020F0502020204030204" pitchFamily="34" charset="0"/>
                        </a:rPr>
                        <a:t>Entro</a:t>
                      </a:r>
                      <a:r>
                        <a:rPr lang="en-US" sz="1000" b="0" dirty="0">
                          <a:solidFill>
                            <a:srgbClr val="000000"/>
                          </a:solidFill>
                          <a:latin typeface="Calibri" panose="020F0502020204030204" pitchFamily="34" charset="0"/>
                          <a:cs typeface="Calibri" panose="020F0502020204030204" pitchFamily="34" charset="0"/>
                        </a:rPr>
                        <a:t> il 2030 </a:t>
                      </a:r>
                      <a:r>
                        <a:rPr lang="en-US" sz="1000" b="0" dirty="0" err="1">
                          <a:solidFill>
                            <a:srgbClr val="000000"/>
                          </a:solidFill>
                          <a:latin typeface="Calibri" panose="020F0502020204030204" pitchFamily="34" charset="0"/>
                          <a:cs typeface="Calibri" panose="020F0502020204030204" pitchFamily="34" charset="0"/>
                        </a:rPr>
                        <a:t>azzerare</a:t>
                      </a:r>
                      <a:r>
                        <a:rPr lang="en-US" sz="1000" b="0" dirty="0">
                          <a:solidFill>
                            <a:srgbClr val="000000"/>
                          </a:solidFill>
                          <a:latin typeface="Calibri" panose="020F0502020204030204" pitchFamily="34" charset="0"/>
                          <a:cs typeface="Calibri" panose="020F0502020204030204" pitchFamily="34" charset="0"/>
                        </a:rPr>
                        <a:t> il </a:t>
                      </a:r>
                      <a:r>
                        <a:rPr lang="en-US" sz="1000" b="0" dirty="0" err="1">
                          <a:solidFill>
                            <a:srgbClr val="000000"/>
                          </a:solidFill>
                          <a:latin typeface="Calibri" panose="020F0502020204030204" pitchFamily="34" charset="0"/>
                          <a:cs typeface="Calibri" panose="020F0502020204030204" pitchFamily="34" charset="0"/>
                        </a:rPr>
                        <a:t>consumo</a:t>
                      </a:r>
                      <a:r>
                        <a:rPr lang="en-US" sz="1000" b="0" dirty="0">
                          <a:solidFill>
                            <a:srgbClr val="000000"/>
                          </a:solidFill>
                          <a:latin typeface="Calibri" panose="020F0502020204030204" pitchFamily="34" charset="0"/>
                          <a:cs typeface="Calibri" panose="020F0502020204030204" pitchFamily="34" charset="0"/>
                        </a:rPr>
                        <a:t> di </a:t>
                      </a:r>
                      <a:r>
                        <a:rPr lang="en-US" sz="1000" b="0" dirty="0" err="1">
                          <a:solidFill>
                            <a:srgbClr val="000000"/>
                          </a:solidFill>
                          <a:latin typeface="Calibri" panose="020F0502020204030204" pitchFamily="34" charset="0"/>
                          <a:cs typeface="Calibri" panose="020F0502020204030204" pitchFamily="34" charset="0"/>
                        </a:rPr>
                        <a:t>suolo</a:t>
                      </a:r>
                      <a:r>
                        <a:rPr lang="en-US" sz="1000" b="0" dirty="0">
                          <a:solidFill>
                            <a:srgbClr val="000000"/>
                          </a:solidFill>
                          <a:latin typeface="Calibri" panose="020F0502020204030204" pitchFamily="34" charset="0"/>
                          <a:cs typeface="Calibri" panose="020F0502020204030204" pitchFamily="34" charset="0"/>
                        </a:rPr>
                        <a:t> </a:t>
                      </a:r>
                      <a:r>
                        <a:rPr lang="en-US" sz="1000" b="0" dirty="0" err="1">
                          <a:solidFill>
                            <a:srgbClr val="000000"/>
                          </a:solidFill>
                          <a:latin typeface="Calibri" panose="020F0502020204030204" pitchFamily="34" charset="0"/>
                          <a:cs typeface="Calibri" panose="020F0502020204030204" pitchFamily="34" charset="0"/>
                        </a:rPr>
                        <a:t>annuale</a:t>
                      </a:r>
                      <a:r>
                        <a:rPr lang="en-US" sz="1000" b="0" dirty="0">
                          <a:solidFill>
                            <a:srgbClr val="000000"/>
                          </a:solidFill>
                          <a:latin typeface="Calibri" panose="020F0502020204030204" pitchFamily="34" charset="0"/>
                          <a:cs typeface="Calibri" panose="020F0502020204030204" pitchFamily="34" charset="0"/>
                        </a:rPr>
                        <a:t>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lnSpc>
                          <a:spcPct val="100000"/>
                        </a:lnSpc>
                        <a:buClrTx/>
                        <a:buSzTx/>
                        <a:buFontTx/>
                        <a:buNone/>
                      </a:pPr>
                      <a:r>
                        <a:rPr lang="en-US" sz="1000" b="0" dirty="0" err="1">
                          <a:solidFill>
                            <a:schemeClr val="tx1"/>
                          </a:solidFill>
                          <a:latin typeface="Calibri" panose="020F0502020204030204" pitchFamily="34" charset="0"/>
                          <a:cs typeface="Calibri" panose="020F0502020204030204" pitchFamily="34" charset="0"/>
                        </a:rPr>
                        <a:t>Parma città verde: il verde urbano al centro della sfida del benessere della nostra comunità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Forestazione urbana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Continuare nell’opera di forestazione nei 18 ettari già nella disponibilità comunale, in linea con il nuovo Piano del Verde del Comune di Parma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Ettari forestati tramite patti di collaborazione o sponsorizzazioni di privati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lnSpc>
                          <a:spcPct val="100000"/>
                        </a:lnSpc>
                        <a:buClrTx/>
                        <a:buSzTx/>
                        <a:buFontTx/>
                        <a:buNone/>
                      </a:pPr>
                      <a:r>
                        <a:rPr lang="en-US" sz="1000" b="0" dirty="0" err="1">
                          <a:solidFill>
                            <a:schemeClr val="tx1"/>
                          </a:solidFill>
                          <a:latin typeface="Calibri" panose="020F0502020204030204" pitchFamily="34" charset="0"/>
                          <a:cs typeface="Calibri" panose="020F0502020204030204" pitchFamily="34" charset="0"/>
                        </a:rPr>
                        <a:t>Verso la crescita sostenibile della città</a:t>
                      </a:r>
                      <a:endParaRPr lang="en-US" sz="1000" dirty="0" err="1">
                        <a:solidFill>
                          <a:schemeClr val="tx1"/>
                        </a:solidFill>
                        <a:latin typeface="Calibri" panose="020F0502020204030204" pitchFamily="34" charset="0"/>
                        <a:cs typeface="Calibri" panose="020F0502020204030204" pitchFamily="34" charset="0"/>
                        <a:sym typeface="+mn-ea"/>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Piano Urbanistico Generale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Approvare, a seguito di un percorso partecipativo,  il nuovo PUG quale strumento che fisserà le linee guida dello sviluppo futuro della città di Parma fornendo indicazioni circa i grandi temi che interessano lo sviluppo generale della città: dalla mobilità alle infrastrutture sportive, dalle scuole allo sviluppo commerciale, dalle imprese ai contenitori culturali sino alla sostenibilità ambientale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Assunzione del PUG</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lnSpc>
                          <a:spcPct val="100000"/>
                        </a:lnSpc>
                        <a:buClrTx/>
                        <a:buSzTx/>
                        <a:buFontTx/>
                        <a:buNone/>
                      </a:pPr>
                      <a:r>
                        <a:rPr lang="en-US" sz="1000" dirty="0" err="1">
                          <a:solidFill>
                            <a:schemeClr val="tx1"/>
                          </a:solidFill>
                          <a:latin typeface="Calibri" panose="020F0502020204030204" pitchFamily="34" charset="0"/>
                          <a:cs typeface="Calibri" panose="020F0502020204030204" pitchFamily="34" charset="0"/>
                          <a:sym typeface="+mn-ea"/>
                        </a:rPr>
                        <a:t>Verso la crescita sostenibile della città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dirty="0" err="1">
                          <a:solidFill>
                            <a:schemeClr val="tx1"/>
                          </a:solidFill>
                          <a:latin typeface="Calibri" panose="020F0502020204030204" pitchFamily="34" charset="0"/>
                          <a:cs typeface="Calibri" panose="020F0502020204030204" pitchFamily="34" charset="0"/>
                          <a:sym typeface="+mn-ea"/>
                        </a:rPr>
                        <a:t>Piano Urbanistico Generale</a:t>
                      </a: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it-IT" altLang="en-US" sz="1000" b="0" dirty="0" err="1">
                          <a:solidFill>
                            <a:schemeClr val="tx1"/>
                          </a:solidFill>
                          <a:latin typeface="Calibri" panose="020F0502020204030204" pitchFamily="34" charset="0"/>
                          <a:cs typeface="Calibri" panose="020F0502020204030204" pitchFamily="34" charset="0"/>
                        </a:rPr>
                        <a:t>Adozione </a:t>
                      </a:r>
                      <a:r>
                        <a:rPr lang="en-US" sz="1000" b="0" dirty="0" err="1">
                          <a:solidFill>
                            <a:schemeClr val="tx1"/>
                          </a:solidFill>
                          <a:latin typeface="Calibri" panose="020F0502020204030204" pitchFamily="34" charset="0"/>
                          <a:cs typeface="Calibri" panose="020F0502020204030204" pitchFamily="34" charset="0"/>
                        </a:rPr>
                        <a:t>del PUG</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33972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lnSpc>
                          <a:spcPct val="100000"/>
                        </a:lnSpc>
                        <a:buClrTx/>
                        <a:buSzTx/>
                        <a:buFontTx/>
                        <a:buNone/>
                      </a:pPr>
                      <a:r>
                        <a:rPr lang="en-US" altLang="zh-CN" sz="1000" dirty="0" err="1">
                          <a:sym typeface="Arial" panose="020B0604020202020204" pitchFamily="34" charset="0"/>
                        </a:rPr>
                        <a:t>Verso la crescita sostenibile della città</a:t>
                      </a:r>
                      <a:endParaRPr lang="en-US" altLang="zh-CN" sz="1000" dirty="0" err="1">
                        <a:solidFill>
                          <a:schemeClr val="tx1"/>
                        </a:solidFill>
                        <a:latin typeface="Calibri" panose="020F0502020204030204" pitchFamily="34" charset="0"/>
                        <a:cs typeface="Calibri" panose="020F0502020204030204" pitchFamily="34" charset="0"/>
                        <a:sym typeface="Arial" panose="020B060402020202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buClrTx/>
                        <a:buSzTx/>
                        <a:buFontTx/>
                        <a:buNone/>
                      </a:pPr>
                      <a:r>
                        <a:rPr lang="en-US" sz="1000" dirty="0" err="1">
                          <a:solidFill>
                            <a:schemeClr val="tx1"/>
                          </a:solidFill>
                          <a:latin typeface="Calibri" panose="020F0502020204030204" pitchFamily="34" charset="0"/>
                          <a:cs typeface="Calibri" panose="020F0502020204030204" pitchFamily="34" charset="0"/>
                          <a:sym typeface="+mn-ea"/>
                        </a:rPr>
                        <a:t>Piano Urbanistico Generale</a:t>
                      </a: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Approvazione del PUG</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mq. comparti espansione anno precedente/mq. comparti espansione anno in corso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algn="ctr">
                        <a:buClrTx/>
                        <a:buSzTx/>
                        <a:buFontTx/>
                        <a:buNone/>
                      </a:pPr>
                      <a:r>
                        <a:rPr lang="en-US" sz="1000" b="0">
                          <a:solidFill>
                            <a:srgbClr val="000000"/>
                          </a:solidFill>
                          <a:latin typeface="Calibri" panose="020F0502020204030204" pitchFamily="34" charset="0"/>
                          <a:cs typeface="Calibri" panose="020F0502020204030204" pitchFamily="34" charset="0"/>
                        </a:rPr>
                        <a:t>&lt;1%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algn="ctr">
                        <a:buClrTx/>
                        <a:buSzTx/>
                        <a:buFontTx/>
                        <a:buNone/>
                      </a:pPr>
                      <a:r>
                        <a:rPr lang="en-US" sz="1000" b="0">
                          <a:solidFill>
                            <a:srgbClr val="000000"/>
                          </a:solidFill>
                          <a:latin typeface="Calibri" panose="020F0502020204030204" pitchFamily="34" charset="0"/>
                          <a:cs typeface="Calibri" panose="020F0502020204030204" pitchFamily="34" charset="0"/>
                        </a:rPr>
                        <a:t>&lt;1%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algn="ctr">
                        <a:buClrTx/>
                        <a:buSzTx/>
                        <a:buFontTx/>
                        <a:buNone/>
                      </a:pPr>
                      <a:r>
                        <a:rPr lang="en-US" sz="1000" b="0">
                          <a:solidFill>
                            <a:srgbClr val="000000"/>
                          </a:solidFill>
                          <a:latin typeface="Calibri" panose="020F0502020204030204" pitchFamily="34" charset="0"/>
                          <a:cs typeface="Calibri" panose="020F0502020204030204" pitchFamily="34" charset="0"/>
                        </a:rPr>
                        <a:t>&lt;1%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lnSpc>
                          <a:spcPct val="100000"/>
                        </a:lnSpc>
                        <a:buClrTx/>
                        <a:buSzTx/>
                        <a:buFontTx/>
                        <a:buNone/>
                      </a:pPr>
                      <a:r>
                        <a:rPr lang="en-US" altLang="zh-CN" sz="1000" dirty="0" err="1">
                          <a:sym typeface="Arial" panose="020B0604020202020204" pitchFamily="34" charset="0"/>
                        </a:rPr>
                        <a:t>Verso la crescita sostenibile della città</a:t>
                      </a:r>
                      <a:endParaRPr lang="en-US" sz="1000" dirty="0" err="1">
                        <a:solidFill>
                          <a:schemeClr val="tx1"/>
                        </a:solidFill>
                        <a:latin typeface="Calibri" panose="020F0502020204030204" pitchFamily="34" charset="0"/>
                        <a:cs typeface="Calibri" panose="020F0502020204030204" pitchFamily="34" charset="0"/>
                        <a:sym typeface="+mn-ea"/>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dirty="0" err="1">
                          <a:solidFill>
                            <a:schemeClr val="tx1"/>
                          </a:solidFill>
                          <a:latin typeface="Calibri" panose="020F0502020204030204" pitchFamily="34" charset="0"/>
                          <a:cs typeface="Calibri" panose="020F0502020204030204" pitchFamily="34" charset="0"/>
                          <a:sym typeface="+mn-ea"/>
                        </a:rPr>
                        <a:t>Piano Urbanistico Generale</a:t>
                      </a: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0"/>
                  </a:ext>
                </a:extLst>
              </a:tr>
              <a:tr h="73469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lnSpc>
                          <a:spcPct val="100000"/>
                        </a:lnSpc>
                        <a:buClrTx/>
                        <a:buSzTx/>
                        <a:buFontTx/>
                        <a:buNone/>
                      </a:pPr>
                      <a:r>
                        <a:rPr lang="en-US" sz="1000" dirty="0" err="1">
                          <a:solidFill>
                            <a:schemeClr val="tx1"/>
                          </a:solidFill>
                          <a:latin typeface="Calibri" panose="020F0502020204030204" pitchFamily="34" charset="0"/>
                          <a:cs typeface="Calibri" panose="020F0502020204030204" pitchFamily="34" charset="0"/>
                          <a:sym typeface="+mn-ea"/>
                        </a:rPr>
                        <a:t>Verso la crescita sostenibile della città</a:t>
                      </a:r>
                      <a:endParaRPr lang="en-US" sz="1000" b="0" dirty="0" err="1">
                        <a:solidFill>
                          <a:schemeClr val="tx1"/>
                        </a:solidFill>
                        <a:latin typeface="Calibri" panose="020F0502020204030204" pitchFamily="34" charset="0"/>
                        <a:cs typeface="Calibri" panose="020F0502020204030204" pitchFamily="34" charset="0"/>
                      </a:endParaRPr>
                    </a:p>
                    <a:p>
                      <a:pPr marL="46990" indent="5080" algn="just">
                        <a:lnSpc>
                          <a:spcPct val="100000"/>
                        </a:lnSpc>
                        <a:buClrTx/>
                        <a:buSzTx/>
                        <a:buFontTx/>
                        <a:buNone/>
                      </a:pPr>
                      <a:endParaRPr lang="en-US" sz="1000" b="0" dirty="0" err="1">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Il progetto KM VERDE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Concludere la fase progettuale in modo partecipato con tutti gli stakeholder ed agevolare, attraverso strumenti inseriti nel Piano Urbanistico Generale, gli interlocutori interessati dal progetto all’attuazione dello stesso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buClrTx/>
                        <a:buSzTx/>
                        <a:buFontTx/>
                        <a:buNone/>
                      </a:pPr>
                      <a:r>
                        <a:rPr lang="en-US" sz="1000" b="0" dirty="0" err="1">
                          <a:solidFill>
                            <a:schemeClr val="tx1"/>
                          </a:solidFill>
                          <a:latin typeface="Calibri" panose="020F0502020204030204" pitchFamily="34" charset="0"/>
                          <a:cs typeface="Calibri" panose="020F0502020204030204" pitchFamily="34" charset="0"/>
                        </a:rPr>
                        <a:t>Mq di aree potenzialmente disponibili per la forestazione a seguito approvazione PUG</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10000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pitchFamily="34" charset="0"/>
                          <a:cs typeface="Calibri" panose="020F0502020204030204" pitchFamily="34" charset="0"/>
                        </a:rPr>
                        <a:t>10000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1"/>
                  </a:ext>
                </a:extLst>
              </a:tr>
              <a:tr h="418465">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15.5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3500" indent="-10795" algn="just">
                        <a:buClrTx/>
                        <a:buSzTx/>
                        <a:buFontTx/>
                        <a:buNone/>
                      </a:pPr>
                      <a:r>
                        <a:rPr lang="it-IT" sz="1000" dirty="0">
                          <a:solidFill>
                            <a:schemeClr val="tx1"/>
                          </a:solidFill>
                          <a:latin typeface="Calibri" panose="020F0502020204030204" pitchFamily="34" charset="0"/>
                          <a:cs typeface="Calibri" panose="020F0502020204030204" pitchFamily="34" charset="0"/>
                          <a:sym typeface="+mn-ea"/>
                        </a:rPr>
                        <a:t>Entro il 2030 raggiungere la </a:t>
                      </a:r>
                      <a:r>
                        <a:rPr lang="it-IT" sz="1000">
                          <a:solidFill>
                            <a:schemeClr val="tx1"/>
                          </a:solidFill>
                          <a:latin typeface="Calibri" panose="020F0502020204030204" pitchFamily="34" charset="0"/>
                          <a:cs typeface="Calibri" panose="020F0502020204030204" pitchFamily="34" charset="0"/>
                          <a:sym typeface="+mn-ea"/>
                        </a:rPr>
                        <a:t>quota del 30</a:t>
                      </a:r>
                      <a:r>
                        <a:rPr lang="it-IT" sz="1000" dirty="0">
                          <a:solidFill>
                            <a:schemeClr val="tx1"/>
                          </a:solidFill>
                          <a:latin typeface="Calibri" panose="020F0502020204030204" pitchFamily="34" charset="0"/>
                          <a:cs typeface="Calibri" panose="020F0502020204030204" pitchFamily="34" charset="0"/>
                          <a:sym typeface="+mn-ea"/>
                        </a:rPr>
                        <a:t>% di aree terrestri protette </a:t>
                      </a:r>
                      <a:endParaRPr lang="it-IT" sz="1000" b="0" dirty="0">
                        <a:solidFill>
                          <a:schemeClr val="tx1"/>
                        </a:solidFill>
                        <a:latin typeface="Calibri" panose="020F0502020204030204" pitchFamily="34" charset="0"/>
                        <a:cs typeface="Calibri" panose="020F0502020204030204" pitchFamily="34" charset="0"/>
                        <a:sym typeface="+mn-ea"/>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4135" indent="635" algn="just" fontAlgn="t">
                        <a:lnSpc>
                          <a:spcPct val="100000"/>
                        </a:lnSpc>
                        <a:buClrTx/>
                        <a:buSzTx/>
                        <a:buFontTx/>
                        <a:buNone/>
                      </a:pPr>
                      <a:endParaRPr lang="en-US" sz="1000" dirty="0" err="1">
                        <a:solidFill>
                          <a:schemeClr val="tx1"/>
                        </a:solidFill>
                        <a:latin typeface="Calibri" panose="020F0502020204030204" pitchFamily="34" charset="0"/>
                        <a:cs typeface="Calibri" panose="020F0502020204030204" pitchFamily="34" charset="0"/>
                        <a:sym typeface="+mn-ea"/>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4135" indent="635" algn="just">
                        <a:buNone/>
                      </a:pPr>
                      <a:endParaRPr lang="en-US" sz="1000" dirty="0" err="1">
                        <a:solidFill>
                          <a:schemeClr val="tx1"/>
                        </a:solidFill>
                        <a:latin typeface="Calibri" panose="020F0502020204030204" pitchFamily="34" charset="0"/>
                        <a:cs typeface="Calibri" panose="020F0502020204030204" pitchFamily="34" charset="0"/>
                        <a:sym typeface="+mn-ea"/>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endParaRPr lang="en-US" sz="1000" b="0">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endParaRPr lang="en-US" sz="1000" b="0">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endParaRPr lang="en-US" sz="1000" b="0" dirty="0">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4249285"/>
              </p:ext>
            </p:extLst>
          </p:nvPr>
        </p:nvGraphicFramePr>
        <p:xfrm>
          <a:off x="385445" y="685165"/>
          <a:ext cx="12536170" cy="6336030"/>
        </p:xfrm>
        <a:graphic>
          <a:graphicData uri="http://schemas.openxmlformats.org/drawingml/2006/table">
            <a:tbl>
              <a:tblPr firstRow="1" bandRow="1">
                <a:tableStyleId>{5C22544A-7EE6-4342-B048-85BDC9FD1C3A}</a:tableStyleId>
              </a:tblPr>
              <a:tblGrid>
                <a:gridCol w="516890">
                  <a:extLst>
                    <a:ext uri="{9D8B030D-6E8A-4147-A177-3AD203B41FA5}">
                      <a16:colId xmlns:a16="http://schemas.microsoft.com/office/drawing/2014/main" val="20000"/>
                    </a:ext>
                  </a:extLst>
                </a:gridCol>
                <a:gridCol w="186880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583055">
                  <a:extLst>
                    <a:ext uri="{9D8B030D-6E8A-4147-A177-3AD203B41FA5}">
                      <a16:colId xmlns:a16="http://schemas.microsoft.com/office/drawing/2014/main" val="20003"/>
                    </a:ext>
                  </a:extLst>
                </a:gridCol>
                <a:gridCol w="2707005">
                  <a:extLst>
                    <a:ext uri="{9D8B030D-6E8A-4147-A177-3AD203B41FA5}">
                      <a16:colId xmlns:a16="http://schemas.microsoft.com/office/drawing/2014/main" val="20004"/>
                    </a:ext>
                  </a:extLst>
                </a:gridCol>
                <a:gridCol w="2714625">
                  <a:extLst>
                    <a:ext uri="{9D8B030D-6E8A-4147-A177-3AD203B41FA5}">
                      <a16:colId xmlns:a16="http://schemas.microsoft.com/office/drawing/2014/main" val="20005"/>
                    </a:ext>
                  </a:extLst>
                </a:gridCol>
                <a:gridCol w="467360">
                  <a:extLst>
                    <a:ext uri="{9D8B030D-6E8A-4147-A177-3AD203B41FA5}">
                      <a16:colId xmlns:a16="http://schemas.microsoft.com/office/drawing/2014/main" val="20006"/>
                    </a:ext>
                  </a:extLst>
                </a:gridCol>
                <a:gridCol w="511175">
                  <a:extLst>
                    <a:ext uri="{9D8B030D-6E8A-4147-A177-3AD203B41FA5}">
                      <a16:colId xmlns:a16="http://schemas.microsoft.com/office/drawing/2014/main" val="20007"/>
                    </a:ext>
                  </a:extLst>
                </a:gridCol>
                <a:gridCol w="607060">
                  <a:extLst>
                    <a:ext uri="{9D8B030D-6E8A-4147-A177-3AD203B41FA5}">
                      <a16:colId xmlns:a16="http://schemas.microsoft.com/office/drawing/2014/main" val="20008"/>
                    </a:ext>
                  </a:extLst>
                </a:gridCol>
              </a:tblGrid>
              <a:tr h="353695">
                <a:tc gridSpan="9">
                  <a:txBody>
                    <a:bodyPr/>
                    <a:lstStyle/>
                    <a:p>
                      <a:pPr indent="0" algn="ctr">
                        <a:buNone/>
                      </a:pPr>
                      <a:r>
                        <a:rPr lang="it-IT" sz="1600" dirty="0" err="1">
                          <a:solidFill>
                            <a:srgbClr val="FFFFFF"/>
                          </a:solidFill>
                          <a:latin typeface="Calibri" panose="020F0502020204030204" charset="-122"/>
                          <a:sym typeface="+mn-ea"/>
                        </a:rPr>
                        <a:t>Startegia</a:t>
                      </a:r>
                      <a:r>
                        <a:rPr lang="it-IT" sz="1600" dirty="0">
                          <a:solidFill>
                            <a:srgbClr val="FFFFFF"/>
                          </a:solidFill>
                          <a:latin typeface="Calibri" panose="020F0502020204030204" charset="-122"/>
                          <a:sym typeface="+mn-ea"/>
                        </a:rPr>
                        <a:t> regionale per lo sviluppo sostenibile - </a:t>
                      </a:r>
                      <a:r>
                        <a:rPr sz="1600" dirty="0" err="1">
                          <a:solidFill>
                            <a:srgbClr val="FFFFFF"/>
                          </a:solidFill>
                          <a:latin typeface="Calibri" panose="020F0502020204030204" charset="-122"/>
                          <a:sym typeface="+mn-ea"/>
                        </a:rPr>
                        <a:t>Obiettivi</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quantitativi</a:t>
                      </a:r>
                      <a:r>
                        <a:rPr sz="1600" dirty="0">
                          <a:solidFill>
                            <a:srgbClr val="FFFFFF"/>
                          </a:solidFill>
                          <a:latin typeface="Calibri" panose="020F0502020204030204" charset="-122"/>
                          <a:sym typeface="+mn-ea"/>
                        </a:rPr>
                        <a:t> a </a:t>
                      </a:r>
                      <a:r>
                        <a:rPr sz="1600" dirty="0" err="1">
                          <a:solidFill>
                            <a:srgbClr val="FFFFFF"/>
                          </a:solidFill>
                          <a:latin typeface="Calibri" panose="020F0502020204030204" charset="-122"/>
                          <a:sym typeface="+mn-ea"/>
                        </a:rPr>
                        <a:t>prevalente</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dimensione</a:t>
                      </a:r>
                      <a:r>
                        <a:rPr sz="1600" dirty="0">
                          <a:solidFill>
                            <a:srgbClr val="FFFFFF"/>
                          </a:solidFill>
                          <a:latin typeface="Calibri" panose="020F0502020204030204" charset="-122"/>
                          <a:sym typeface="+mn-ea"/>
                        </a:rPr>
                        <a:t> </a:t>
                      </a:r>
                      <a:r>
                        <a:rPr lang="it-IT" sz="1600" dirty="0">
                          <a:solidFill>
                            <a:srgbClr val="FFFFFF"/>
                          </a:solidFill>
                          <a:latin typeface="Calibri" panose="020F0502020204030204" charset="-122"/>
                          <a:sym typeface="+mn-ea"/>
                        </a:rPr>
                        <a:t>economica</a:t>
                      </a:r>
                      <a:r>
                        <a:rPr sz="1600" dirty="0">
                          <a:solidFill>
                            <a:srgbClr val="FFFFFF"/>
                          </a:solidFill>
                          <a:latin typeface="Calibri" panose="020F0502020204030204" charset="-122"/>
                          <a:sym typeface="+mn-ea"/>
                        </a:rPr>
                        <a:t> </a:t>
                      </a:r>
                      <a:endParaRPr lang="it-IT" sz="1600" dirty="0">
                        <a:solidFill>
                          <a:srgbClr val="FFFFFF"/>
                        </a:solidFill>
                        <a:latin typeface="Calibri" panose="020F0502020204030204" charset="-122"/>
                        <a:sym typeface="+mn-ea"/>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a:solidFill>
                        <a:schemeClr val="tx1"/>
                      </a:solidFill>
                      <a:prstDash val="solid"/>
                    </a:lnR>
                    <a:lnT w="12700">
                      <a:solidFill>
                        <a:schemeClr val="tx1"/>
                      </a:solidFill>
                      <a:prstDash val="solid"/>
                    </a:lnT>
                    <a:lnB w="12700">
                      <a:solidFill>
                        <a:schemeClr val="tx1"/>
                      </a:solidFill>
                      <a:prstDash val="solid"/>
                    </a:lnB>
                    <a:solidFill>
                      <a:srgbClr val="2F75B5"/>
                    </a:solidFill>
                  </a:tcPr>
                </a:tc>
                <a:extLst>
                  <a:ext uri="{0D108BD9-81ED-4DB2-BD59-A6C34878D82A}">
                    <a16:rowId xmlns:a16="http://schemas.microsoft.com/office/drawing/2014/main" val="10000"/>
                  </a:ext>
                </a:extLst>
              </a:tr>
              <a:tr h="338455">
                <a:tc rowSpan="2">
                  <a:txBody>
                    <a:bodyPr/>
                    <a:lstStyle/>
                    <a:p>
                      <a:pPr indent="0" algn="ctr">
                        <a:buNone/>
                      </a:pPr>
                      <a:r>
                        <a:rPr lang="en-US" sz="1100" b="1" dirty="0">
                          <a:solidFill>
                            <a:srgbClr val="FFFFFF"/>
                          </a:solidFill>
                          <a:latin typeface="Calibri" panose="020F0502020204030204" pitchFamily="34" charset="0"/>
                          <a:cs typeface="Calibri" panose="020F0502020204030204" pitchFamily="34" charset="0"/>
                        </a:rPr>
                        <a:t>Target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quantitativi</a:t>
                      </a:r>
                      <a:endParaRPr lang="en-US" sz="1100" b="1" dirty="0">
                        <a:solidFill>
                          <a:srgbClr val="FFFFFF"/>
                        </a:solidFill>
                        <a:latin typeface="Calibri" panose="020F0502020204030204" pitchFamily="34" charset="0"/>
                        <a:cs typeface="Calibri" panose="020F0502020204030204" pitchFamily="34" charset="0"/>
                      </a:endParaRPr>
                    </a:p>
                    <a:p>
                      <a:pPr indent="0" algn="ctr">
                        <a:buNone/>
                      </a:pP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della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regionale</a:t>
                      </a:r>
                      <a:endParaRPr lang="en-US" sz="1100" b="1" dirty="0">
                        <a:solidFill>
                          <a:srgbClr val="FFFFFF"/>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strategici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operativi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rPr>
                        <a:t>Descrizione</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Obiettivi</a:t>
                      </a:r>
                      <a:r>
                        <a:rPr lang="en-US" sz="1100" b="1" dirty="0">
                          <a:solidFill>
                            <a:schemeClr val="bg1"/>
                          </a:solidFill>
                          <a:latin typeface="Calibri" panose="020F0502020204030204" pitchFamily="34" charset="0"/>
                          <a:cs typeface="Calibri" panose="020F0502020204030204" pitchFamily="34" charset="0"/>
                        </a:rPr>
                        <a:t> operative DUP</a:t>
                      </a:r>
                    </a:p>
                  </a:txBody>
                  <a:tcPr marL="12700" marR="12700" marT="12700" anchor="ctr">
                    <a:lnL w="12700">
                      <a:solidFill>
                        <a:schemeClr val="tx1"/>
                      </a:solidFill>
                      <a:prstDash val="soli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sym typeface="+mn-ea"/>
                        </a:rPr>
                        <a:t>Indicatori</a:t>
                      </a:r>
                      <a:r>
                        <a:rPr lang="en-US" sz="1100" b="1" dirty="0">
                          <a:solidFill>
                            <a:schemeClr val="bg1"/>
                          </a:solidFill>
                          <a:latin typeface="Calibri" panose="020F0502020204030204" pitchFamily="34" charset="0"/>
                          <a:cs typeface="Calibri" panose="020F0502020204030204" pitchFamily="34" charset="0"/>
                          <a:sym typeface="+mn-ea"/>
                        </a:rPr>
                        <a:t> </a:t>
                      </a:r>
                      <a:r>
                        <a:rPr lang="en-US" sz="1100" b="1" dirty="0" err="1">
                          <a:solidFill>
                            <a:schemeClr val="bg1"/>
                          </a:solidFill>
                          <a:latin typeface="Calibri" panose="020F0502020204030204" pitchFamily="34" charset="0"/>
                          <a:cs typeface="Calibri" panose="020F0502020204030204" pitchFamily="34" charset="0"/>
                          <a:sym typeface="+mn-ea"/>
                        </a:rPr>
                        <a:t>Obiettivi</a:t>
                      </a:r>
                      <a:r>
                        <a:rPr lang="en-US" sz="1100" b="1" dirty="0">
                          <a:solidFill>
                            <a:schemeClr val="bg1"/>
                          </a:solidFill>
                          <a:latin typeface="Calibri" panose="020F0502020204030204" pitchFamily="34" charset="0"/>
                          <a:cs typeface="Calibri" panose="020F0502020204030204" pitchFamily="34" charset="0"/>
                          <a:sym typeface="+mn-ea"/>
                        </a:rPr>
                        <a:t> </a:t>
                      </a:r>
                      <a:r>
                        <a:rPr lang="en-US" sz="1100" b="1" dirty="0" err="1">
                          <a:solidFill>
                            <a:schemeClr val="bg1"/>
                          </a:solidFill>
                          <a:latin typeface="Calibri" panose="020F0502020204030204" pitchFamily="34" charset="0"/>
                          <a:cs typeface="Calibri" panose="020F0502020204030204" pitchFamily="34" charset="0"/>
                          <a:sym typeface="+mn-ea"/>
                        </a:rPr>
                        <a:t>operativi</a:t>
                      </a:r>
                      <a:r>
                        <a:rPr lang="en-US" sz="1100" b="1" dirty="0">
                          <a:solidFill>
                            <a:schemeClr val="bg1"/>
                          </a:solidFill>
                          <a:latin typeface="Calibri" panose="020F0502020204030204" pitchFamily="34" charset="0"/>
                          <a:cs typeface="Calibri" panose="020F0502020204030204" pitchFamily="34" charset="0"/>
                          <a:sym typeface="+mn-ea"/>
                        </a:rPr>
                        <a:t> DUP </a:t>
                      </a:r>
                      <a:endParaRPr lang="en-US" sz="1100" b="1" dirty="0">
                        <a:solidFill>
                          <a:schemeClr val="bg1"/>
                        </a:solidFill>
                        <a:latin typeface="Calibri" panose="020F0502020204030204" pitchFamily="34" charset="0"/>
                        <a:cs typeface="Calibri" panose="020F0502020204030204" pitchFamily="34" charset="0"/>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tc gridSpan="3">
                  <a:txBody>
                    <a:bodyPr/>
                    <a:lstStyle/>
                    <a:p>
                      <a:pPr indent="0" algn="ctr">
                        <a:buNone/>
                      </a:pPr>
                      <a:r>
                        <a:rPr lang="en-US" sz="1100" b="1">
                          <a:solidFill>
                            <a:srgbClr val="FFFFFF"/>
                          </a:solidFill>
                          <a:latin typeface="Calibri" panose="020F0502020204030204" pitchFamily="34" charset="0"/>
                          <a:cs typeface="Calibri" panose="020F0502020204030204" pitchFamily="34" charset="0"/>
                        </a:rPr>
                        <a:t>Target</a:t>
                      </a:r>
                    </a:p>
                  </a:txBody>
                  <a:tcPr marL="12700" marR="12700" marT="12700" anchor="ctr">
                    <a:lnL w="12700" cap="flat" cmpd="sng" algn="ctr">
                      <a:solidFill>
                        <a:srgbClr val="000000"/>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cap="flat" cmpd="sng">
                      <a:solidFill>
                        <a:srgbClr val="000000"/>
                      </a:solidFill>
                      <a:prstDash val="soli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1"/>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chemeClr val="bg1"/>
                          </a:solidFill>
                          <a:latin typeface="Calibri" panose="020F0502020204030204" charset="-122"/>
                          <a:sym typeface="+mn-ea"/>
                        </a:rPr>
                        <a:t>Descrizione</a:t>
                      </a:r>
                      <a:endParaRPr lang="it-IT" altLang="en-US" sz="1100" b="1">
                        <a:solidFill>
                          <a:schemeClr val="bg1"/>
                        </a:solidFill>
                        <a:latin typeface="Calibri" panose="020F0502020204030204" charset="-122"/>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2023</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2024</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2"/>
                  </a:ext>
                </a:extLst>
              </a:tr>
              <a:tr h="53340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8.5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raggiungere</a:t>
                      </a:r>
                      <a:r>
                        <a:rPr lang="en-US" sz="1000" b="0" dirty="0">
                          <a:solidFill>
                            <a:schemeClr val="tx1"/>
                          </a:solidFill>
                          <a:latin typeface="Calibri" panose="020F0502020204030204" pitchFamily="34" charset="0"/>
                          <a:cs typeface="Calibri" panose="020F0502020204030204" pitchFamily="34" charset="0"/>
                        </a:rPr>
                        <a:t> la quota del 78% del </a:t>
                      </a:r>
                      <a:r>
                        <a:rPr lang="en-US" sz="1000" b="0" dirty="0" err="1">
                          <a:solidFill>
                            <a:schemeClr val="tx1"/>
                          </a:solidFill>
                          <a:latin typeface="Calibri" panose="020F0502020204030204" pitchFamily="34" charset="0"/>
                          <a:cs typeface="Calibri" panose="020F0502020204030204" pitchFamily="34" charset="0"/>
                        </a:rPr>
                        <a:t>tasso</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occupazione</a:t>
                      </a:r>
                      <a:r>
                        <a:rPr lang="en-US" sz="1000" b="0" dirty="0">
                          <a:solidFill>
                            <a:schemeClr val="tx1"/>
                          </a:solidFill>
                          <a:latin typeface="Calibri" panose="020F0502020204030204" pitchFamily="34" charset="0"/>
                          <a:cs typeface="Calibri" panose="020F0502020204030204" pitchFamily="34" charset="0"/>
                        </a:rPr>
                        <a:t> (20-64 anni)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Più diritti al lavoro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Micro-credito e formazione finanziaria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rPr>
                        <a:t>Utilizzare il micro-credito e la formazione finanziaria per sostenere i progetti di vita delle famiglie e favorire nuova imprenditorialità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rPr>
                        <a:t>Incremento  rispetto al dato 2023 dei destinatari di interventi di micro credito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20%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94970">
                <a:tc rowSpan="2">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8.5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al 4,5% la quota del </a:t>
                      </a:r>
                      <a:r>
                        <a:rPr lang="en-US" sz="1000" b="0" dirty="0" err="1">
                          <a:solidFill>
                            <a:schemeClr val="tx1"/>
                          </a:solidFill>
                          <a:latin typeface="Calibri" panose="020F0502020204030204" pitchFamily="34" charset="0"/>
                          <a:cs typeface="Calibri" panose="020F0502020204030204" pitchFamily="34" charset="0"/>
                        </a:rPr>
                        <a:t>tasso</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disoccupazione</a:t>
                      </a:r>
                      <a:r>
                        <a:rPr lang="en-US" sz="1000" b="0" dirty="0">
                          <a:solidFill>
                            <a:schemeClr val="tx1"/>
                          </a:solidFill>
                          <a:latin typeface="Calibri" panose="020F0502020204030204" pitchFamily="34" charset="0"/>
                          <a:cs typeface="Calibri" panose="020F0502020204030204" pitchFamily="34" charset="0"/>
                        </a:rPr>
                        <a:t> (15-74 anni)</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PARMA E I GIOVANI, liberiamo le energie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Sostegno all'occupazione e autoimprenditorialià giovanile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Mettere a sistema le varie opportunità offerte dal territorio per migliorare l'occupabilità giovanile.</a:t>
                      </a:r>
                    </a:p>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Implementare l' efficacia dell' InformaGiovani anche integrando le azioni con il Centro per l' Impiego: creazione di tre azioni sinergiche.  Proporre un evento (con cadenza annuale periodica) che rappresenti una mappa delle opportunità per la comunità giovanile con il fine ultimo di informare, formare e assistere i giovani nel mercato lavorativo del futuro.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Numero di accessi al servizio InformaGiovani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Calibri" panose="020F0502020204030204" charset="-122"/>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Calibri" panose="020F0502020204030204" charset="-122"/>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Calibri" panose="020F0502020204030204" charset="-122"/>
                        </a:rPr>
                        <a:t>20%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118745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Numero partecipanti ad evento annuale organizzato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en-US" sz="1000" b="0">
                          <a:solidFill>
                            <a:srgbClr val="000000"/>
                          </a:solidFill>
                          <a:latin typeface="Calibri" panose="020F0502020204030204" charset="-122"/>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charset="-122"/>
                        </a:rPr>
                        <a:t>4000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a:solidFill>
                            <a:srgbClr val="000000"/>
                          </a:solidFill>
                          <a:latin typeface="Calibri" panose="020F0502020204030204" charset="-122"/>
                        </a:rPr>
                        <a:t>5000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831215">
                <a:tc rowSpan="2">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8.5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almeno</a:t>
                      </a:r>
                      <a:r>
                        <a:rPr lang="en-US" sz="1000" b="0" dirty="0">
                          <a:solidFill>
                            <a:schemeClr val="tx1"/>
                          </a:solidFill>
                          <a:latin typeface="Calibri" panose="020F0502020204030204" pitchFamily="34" charset="0"/>
                          <a:cs typeface="Calibri" panose="020F0502020204030204" pitchFamily="34" charset="0"/>
                        </a:rPr>
                        <a:t> al 6% la quota di </a:t>
                      </a:r>
                      <a:r>
                        <a:rPr lang="en-US" sz="1000" b="0" dirty="0" err="1">
                          <a:solidFill>
                            <a:schemeClr val="tx1"/>
                          </a:solidFill>
                          <a:latin typeface="Calibri" panose="020F0502020204030204" pitchFamily="34" charset="0"/>
                          <a:cs typeface="Calibri" panose="020F0502020204030204" pitchFamily="34" charset="0"/>
                        </a:rPr>
                        <a:t>dipendenti</a:t>
                      </a:r>
                      <a:r>
                        <a:rPr lang="en-US" sz="1000" b="0" dirty="0">
                          <a:solidFill>
                            <a:schemeClr val="tx1"/>
                          </a:solidFill>
                          <a:latin typeface="Calibri" panose="020F0502020204030204" pitchFamily="34" charset="0"/>
                          <a:cs typeface="Calibri" panose="020F0502020204030204" pitchFamily="34" charset="0"/>
                        </a:rPr>
                        <a:t> con </a:t>
                      </a:r>
                      <a:r>
                        <a:rPr lang="en-US" sz="1000" b="0" dirty="0" err="1">
                          <a:solidFill>
                            <a:schemeClr val="tx1"/>
                          </a:solidFill>
                          <a:latin typeface="Calibri" panose="020F0502020204030204" pitchFamily="34" charset="0"/>
                          <a:cs typeface="Calibri" panose="020F0502020204030204" pitchFamily="34" charset="0"/>
                        </a:rPr>
                        <a:t>bassa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paga</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Più valore al lavoro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Forum per il lavoro e lo sviluppo territoriale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Creare un Forum per il lavoro e lo sviluppo territoriale, che riunisca in un unico centro associazioni di categoria, Università, sindacati, enti di formazione a cui aggiungere nuovi servizi dedicati alle nuove imprenditorialità, soprattutto quella femminile, e all’economia collaborativa. Istituire ‘sportelli’ di vicinato nei punti nevralgici della Città, con particolare riferimento ai giovani che non studiano e non lavorano (NEET) e ai “lavoratori fragili”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Realizzare incontri propedeutici alla definizione degli obiettivi del Forum e del suo assetto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71501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Costituzione del Forum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515620">
                <a:tc rowSpan="3">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8.5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la quota di </a:t>
                      </a:r>
                      <a:r>
                        <a:rPr lang="en-US" sz="1000" b="0" dirty="0" err="1">
                          <a:solidFill>
                            <a:schemeClr val="tx1"/>
                          </a:solidFill>
                          <a:latin typeface="Calibri" panose="020F0502020204030204" pitchFamily="34" charset="0"/>
                          <a:cs typeface="Calibri" panose="020F0502020204030204" pitchFamily="34" charset="0"/>
                        </a:rPr>
                        <a:t>occupazione</a:t>
                      </a:r>
                      <a:r>
                        <a:rPr lang="en-US" sz="1000" b="0" dirty="0">
                          <a:solidFill>
                            <a:schemeClr val="tx1"/>
                          </a:solidFill>
                          <a:latin typeface="Calibri" panose="020F0502020204030204" pitchFamily="34" charset="0"/>
                          <a:cs typeface="Calibri" panose="020F0502020204030204" pitchFamily="34" charset="0"/>
                        </a:rPr>
                        <a:t> non </a:t>
                      </a:r>
                      <a:r>
                        <a:rPr lang="en-US" sz="1000" b="0" dirty="0" err="1">
                          <a:solidFill>
                            <a:schemeClr val="tx1"/>
                          </a:solidFill>
                          <a:latin typeface="Calibri" panose="020F0502020204030204" pitchFamily="34" charset="0"/>
                          <a:cs typeface="Calibri" panose="020F0502020204030204" pitchFamily="34" charset="0"/>
                        </a:rPr>
                        <a:t>regolare</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portandola</a:t>
                      </a:r>
                      <a:r>
                        <a:rPr lang="en-US" sz="1000" b="0" dirty="0">
                          <a:solidFill>
                            <a:schemeClr val="tx1"/>
                          </a:solidFill>
                          <a:latin typeface="Calibri" panose="020F0502020204030204" pitchFamily="34" charset="0"/>
                          <a:cs typeface="Calibri" panose="020F0502020204030204" pitchFamily="34" charset="0"/>
                        </a:rPr>
                        <a:t> al di sotto </a:t>
                      </a:r>
                      <a:r>
                        <a:rPr lang="en-US" sz="1000" b="0" dirty="0" err="1">
                          <a:solidFill>
                            <a:schemeClr val="tx1"/>
                          </a:solidFill>
                          <a:latin typeface="Calibri" panose="020F0502020204030204" pitchFamily="34" charset="0"/>
                          <a:cs typeface="Calibri" panose="020F0502020204030204" pitchFamily="34" charset="0"/>
                        </a:rPr>
                        <a:t>della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soglia</a:t>
                      </a:r>
                      <a:r>
                        <a:rPr lang="en-US" sz="1000" b="0" dirty="0">
                          <a:solidFill>
                            <a:schemeClr val="tx1"/>
                          </a:solidFill>
                          <a:latin typeface="Calibri" panose="020F0502020204030204" pitchFamily="34" charset="0"/>
                          <a:cs typeface="Calibri" panose="020F0502020204030204" pitchFamily="34" charset="0"/>
                        </a:rPr>
                        <a:t> pre-</a:t>
                      </a:r>
                      <a:r>
                        <a:rPr lang="en-US" sz="1000" b="0" dirty="0" err="1">
                          <a:solidFill>
                            <a:schemeClr val="tx1"/>
                          </a:solidFill>
                          <a:latin typeface="Calibri" panose="020F0502020204030204" pitchFamily="34" charset="0"/>
                          <a:cs typeface="Calibri" panose="020F0502020204030204" pitchFamily="34" charset="0"/>
                        </a:rPr>
                        <a:t>crisi</a:t>
                      </a:r>
                      <a:r>
                        <a:rPr lang="en-US" sz="1000" b="0" dirty="0">
                          <a:solidFill>
                            <a:schemeClr val="tx1"/>
                          </a:solidFill>
                          <a:latin typeface="Calibri" panose="020F0502020204030204" pitchFamily="34" charset="0"/>
                          <a:cs typeface="Calibri" panose="020F0502020204030204" pitchFamily="34" charset="0"/>
                        </a:rPr>
                        <a:t> del 2008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Più valore al lavoro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Forum per il lavoro e lo sviluppo territoriale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Creare un Forum per il lavoro e lo sviluppo territoriale, che riunisca in un unico centro associazioni di categoria, Università, sindacati, enti di formazione a cui aggiungere nuovi servizi dedicati alle nuove imprenditorialità, soprattutto quella femminile, e all’economia collaborativa. Istituire ‘sportelli’ di vicinato nei punti nevralgici della Città, con particolare riferimento ai giovani che non studiano e non lavorano (NEET) e ai “lavoratori fragili”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Azioni condivise tra imprese, istituzioni e sindacati per il contrasto al lavoro nero, la legalità e la dignità del lavoro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53657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A</a:t>
                      </a:r>
                      <a:r>
                        <a:rPr lang="en-US" sz="1000" b="0" dirty="0" err="1">
                          <a:solidFill>
                            <a:srgbClr val="000000"/>
                          </a:solidFill>
                          <a:latin typeface="Calibri" panose="020F0502020204030204" pitchFamily="34" charset="0"/>
                          <a:cs typeface="Calibri" panose="020F0502020204030204" pitchFamily="34" charset="0"/>
                        </a:rPr>
                        <a:t>dozione di una carta per la logistica etica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53022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A</a:t>
                      </a:r>
                      <a:r>
                        <a:rPr lang="en-US" sz="1000" b="0" dirty="0" err="1">
                          <a:solidFill>
                            <a:srgbClr val="000000"/>
                          </a:solidFill>
                          <a:latin typeface="Calibri" panose="020F0502020204030204" pitchFamily="34" charset="0"/>
                          <a:cs typeface="Calibri" panose="020F0502020204030204" pitchFamily="34" charset="0"/>
                        </a:rPr>
                        <a:t>dozione di una carta dei diritti dei lavoratori digitali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385445" y="972820"/>
          <a:ext cx="12536170" cy="4989195"/>
        </p:xfrm>
        <a:graphic>
          <a:graphicData uri="http://schemas.openxmlformats.org/drawingml/2006/table">
            <a:tbl>
              <a:tblPr firstRow="1" bandRow="1">
                <a:tableStyleId>{5C22544A-7EE6-4342-B048-85BDC9FD1C3A}</a:tableStyleId>
              </a:tblPr>
              <a:tblGrid>
                <a:gridCol w="516890">
                  <a:extLst>
                    <a:ext uri="{9D8B030D-6E8A-4147-A177-3AD203B41FA5}">
                      <a16:colId xmlns:a16="http://schemas.microsoft.com/office/drawing/2014/main" val="20000"/>
                    </a:ext>
                  </a:extLst>
                </a:gridCol>
                <a:gridCol w="186880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592580">
                  <a:extLst>
                    <a:ext uri="{9D8B030D-6E8A-4147-A177-3AD203B41FA5}">
                      <a16:colId xmlns:a16="http://schemas.microsoft.com/office/drawing/2014/main" val="20003"/>
                    </a:ext>
                  </a:extLst>
                </a:gridCol>
                <a:gridCol w="2931160">
                  <a:extLst>
                    <a:ext uri="{9D8B030D-6E8A-4147-A177-3AD203B41FA5}">
                      <a16:colId xmlns:a16="http://schemas.microsoft.com/office/drawing/2014/main" val="20004"/>
                    </a:ext>
                  </a:extLst>
                </a:gridCol>
                <a:gridCol w="2385060">
                  <a:extLst>
                    <a:ext uri="{9D8B030D-6E8A-4147-A177-3AD203B41FA5}">
                      <a16:colId xmlns:a16="http://schemas.microsoft.com/office/drawing/2014/main" val="20005"/>
                    </a:ext>
                  </a:extLst>
                </a:gridCol>
                <a:gridCol w="563245">
                  <a:extLst>
                    <a:ext uri="{9D8B030D-6E8A-4147-A177-3AD203B41FA5}">
                      <a16:colId xmlns:a16="http://schemas.microsoft.com/office/drawing/2014/main" val="20006"/>
                    </a:ext>
                  </a:extLst>
                </a:gridCol>
                <a:gridCol w="511175">
                  <a:extLst>
                    <a:ext uri="{9D8B030D-6E8A-4147-A177-3AD203B41FA5}">
                      <a16:colId xmlns:a16="http://schemas.microsoft.com/office/drawing/2014/main" val="20007"/>
                    </a:ext>
                  </a:extLst>
                </a:gridCol>
                <a:gridCol w="607060">
                  <a:extLst>
                    <a:ext uri="{9D8B030D-6E8A-4147-A177-3AD203B41FA5}">
                      <a16:colId xmlns:a16="http://schemas.microsoft.com/office/drawing/2014/main" val="20008"/>
                    </a:ext>
                  </a:extLst>
                </a:gridCol>
              </a:tblGrid>
              <a:tr h="467995">
                <a:tc rowSpan="2">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8.6</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la quota di </a:t>
                      </a:r>
                      <a:r>
                        <a:rPr lang="en-US" sz="1000" b="0" dirty="0" err="1">
                          <a:solidFill>
                            <a:schemeClr val="tx1"/>
                          </a:solidFill>
                          <a:latin typeface="Calibri" panose="020F0502020204030204" pitchFamily="34" charset="0"/>
                          <a:cs typeface="Calibri" panose="020F0502020204030204" pitchFamily="34" charset="0"/>
                        </a:rPr>
                        <a:t>giovani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che</a:t>
                      </a:r>
                      <a:r>
                        <a:rPr lang="en-US" sz="1000" b="0" dirty="0">
                          <a:solidFill>
                            <a:schemeClr val="tx1"/>
                          </a:solidFill>
                          <a:latin typeface="Calibri" panose="020F0502020204030204" pitchFamily="34" charset="0"/>
                          <a:cs typeface="Calibri" panose="020F0502020204030204" pitchFamily="34" charset="0"/>
                        </a:rPr>
                        <a:t> non </a:t>
                      </a:r>
                      <a:r>
                        <a:rPr lang="en-US" sz="1000" b="0" dirty="0" err="1">
                          <a:solidFill>
                            <a:schemeClr val="tx1"/>
                          </a:solidFill>
                          <a:latin typeface="Calibri" panose="020F0502020204030204" pitchFamily="34" charset="0"/>
                          <a:cs typeface="Calibri" panose="020F0502020204030204" pitchFamily="34" charset="0"/>
                        </a:rPr>
                        <a:t>lavorano</a:t>
                      </a:r>
                      <a:r>
                        <a:rPr lang="en-US" sz="1000" b="0" dirty="0">
                          <a:solidFill>
                            <a:schemeClr val="tx1"/>
                          </a:solidFill>
                          <a:latin typeface="Calibri" panose="020F0502020204030204" pitchFamily="34" charset="0"/>
                          <a:cs typeface="Calibri" panose="020F0502020204030204" pitchFamily="34" charset="0"/>
                        </a:rPr>
                        <a:t> e non </a:t>
                      </a:r>
                      <a:r>
                        <a:rPr lang="en-US" sz="1000" b="0" dirty="0" err="1">
                          <a:solidFill>
                            <a:schemeClr val="tx1"/>
                          </a:solidFill>
                          <a:latin typeface="Calibri" panose="020F0502020204030204" pitchFamily="34" charset="0"/>
                          <a:cs typeface="Calibri" panose="020F0502020204030204" pitchFamily="34" charset="0"/>
                        </a:rPr>
                        <a:t>studiano</a:t>
                      </a:r>
                      <a:r>
                        <a:rPr lang="en-US" sz="1000" b="0" dirty="0">
                          <a:solidFill>
                            <a:schemeClr val="tx1"/>
                          </a:solidFill>
                          <a:latin typeface="Calibri" panose="020F0502020204030204" pitchFamily="34" charset="0"/>
                          <a:cs typeface="Calibri" panose="020F0502020204030204" pitchFamily="34" charset="0"/>
                        </a:rPr>
                        <a:t> (NEET) al di sotto del 10% (15-29 anni)</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PARMA E I GIOVANI, liberiamo le energie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Partecipazione attiva dei giovani alla vita culturale, politica e sociale della città.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Offrire occasioni di riflessione, confronto e scambio giovanile volte a promuovere la partecipazione attiva e a facilitare il dialogo intergenerazionale.</a:t>
                      </a:r>
                    </a:p>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Favorire il coinvolgimento diretto dei giovani per raccogliere le loro istanze e indirizzarle ai decisori politici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Numero azioni significative di protagonismo giovanile create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53213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Incremento percentuale partecipanti a eventi e occasioni  di incontri intergenerazionali diffusi nella città.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+20%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+20%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532130">
                <a:tc>
                  <a:txBody>
                    <a:bodyPr/>
                    <a:lstStyle/>
                    <a:p>
                      <a:pPr indent="0" algn="ctr">
                        <a:buNone/>
                      </a:pPr>
                      <a:r>
                        <a:rPr lang="it-IT" altLang="en-US" sz="1000" b="1">
                          <a:solidFill>
                            <a:srgbClr val="000000"/>
                          </a:solidFill>
                          <a:latin typeface="Calibri" panose="020F0502020204030204" pitchFamily="34" charset="0"/>
                          <a:cs typeface="Calibri" panose="020F0502020204030204" pitchFamily="34" charset="0"/>
                        </a:rPr>
                        <a:t>9</a:t>
                      </a:r>
                      <a:r>
                        <a:rPr lang="en-US" sz="1000" b="1">
                          <a:solidFill>
                            <a:srgbClr val="000000"/>
                          </a:solidFill>
                          <a:latin typeface="Calibri" panose="020F0502020204030204" pitchFamily="34" charset="0"/>
                          <a:cs typeface="Calibri" panose="020F0502020204030204" pitchFamily="34" charset="0"/>
                        </a:rPr>
                        <a:t>.5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raggiungere</a:t>
                      </a:r>
                      <a:r>
                        <a:rPr lang="en-US" sz="1000" b="0" dirty="0">
                          <a:solidFill>
                            <a:schemeClr val="tx1"/>
                          </a:solidFill>
                          <a:latin typeface="Calibri" panose="020F0502020204030204" pitchFamily="34" charset="0"/>
                          <a:cs typeface="Calibri" panose="020F0502020204030204" pitchFamily="34" charset="0"/>
                        </a:rPr>
                        <a:t> la quota del 3% del PIL </a:t>
                      </a:r>
                      <a:r>
                        <a:rPr lang="en-US" sz="1000" b="0" dirty="0" err="1">
                          <a:solidFill>
                            <a:schemeClr val="tx1"/>
                          </a:solidFill>
                          <a:latin typeface="Calibri" panose="020F0502020204030204" pitchFamily="34" charset="0"/>
                          <a:cs typeface="Calibri" panose="020F0502020204030204" pitchFamily="34" charset="0"/>
                        </a:rPr>
                        <a:t>dedicato</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alla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ricerca</a:t>
                      </a:r>
                      <a:r>
                        <a:rPr lang="en-US" sz="1000" b="0" dirty="0">
                          <a:solidFill>
                            <a:schemeClr val="tx1"/>
                          </a:solidFill>
                          <a:latin typeface="Calibri" panose="020F0502020204030204" pitchFamily="34" charset="0"/>
                          <a:cs typeface="Calibri" panose="020F0502020204030204" pitchFamily="34" charset="0"/>
                        </a:rPr>
                        <a:t> e </a:t>
                      </a:r>
                      <a:r>
                        <a:rPr lang="en-US" sz="1000" b="0" dirty="0" err="1">
                          <a:solidFill>
                            <a:schemeClr val="tx1"/>
                          </a:solidFill>
                          <a:latin typeface="Calibri" panose="020F0502020204030204" pitchFamily="34" charset="0"/>
                          <a:cs typeface="Calibri" panose="020F0502020204030204" pitchFamily="34" charset="0"/>
                        </a:rPr>
                        <a:t>sviluppo</a:t>
                      </a:r>
                      <a:r>
                        <a:rPr lang="en-US" sz="1000" b="0" dirty="0">
                          <a:solidFill>
                            <a:schemeClr val="tx1"/>
                          </a:solidFill>
                          <a:latin typeface="Calibri" panose="020F0502020204030204" pitchFamily="34" charset="0"/>
                          <a:cs typeface="Calibri" panose="020F0502020204030204" pitchFamily="34" charset="0"/>
                        </a:rPr>
                        <a: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endParaRPr lang="it-IT" alt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endParaRPr lang="it-IT" alt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endParaRPr lang="it-IT" alt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1125220">
                <a:tc>
                  <a:txBody>
                    <a:bodyPr/>
                    <a:lstStyle/>
                    <a:p>
                      <a:pPr indent="0" algn="ctr">
                        <a:buNone/>
                      </a:pPr>
                      <a:r>
                        <a:rPr lang="it-IT" altLang="en-US" sz="1000" b="1">
                          <a:solidFill>
                            <a:srgbClr val="000000"/>
                          </a:solidFill>
                          <a:latin typeface="Calibri" panose="020F0502020204030204" pitchFamily="34" charset="0"/>
                          <a:cs typeface="Calibri" panose="020F0502020204030204" pitchFamily="34" charset="0"/>
                        </a:rPr>
                        <a:t>9.c</a:t>
                      </a:r>
                    </a:p>
                    <a:p>
                      <a:pPr indent="0" algn="ctr">
                        <a:buNone/>
                      </a:pPr>
                      <a:endParaRPr lang="it-IT" altLang="en-US" sz="1000" b="1">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it-IT" sz="1000" kern="1200" dirty="0">
                          <a:solidFill>
                            <a:schemeClr val="tx1"/>
                          </a:solidFill>
                          <a:effectLst/>
                          <a:latin typeface="Calibri" panose="020F0502020204030204" pitchFamily="34" charset="0"/>
                          <a:ea typeface="+mn-ea"/>
                          <a:cs typeface="Calibri" panose="020F0502020204030204" pitchFamily="34" charset="0"/>
                        </a:rPr>
                        <a:t>Entro il 2026 garantire a tutte le famiglie la copertura della rete Gigabit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Servizi di qualità per gli anziani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Rete sociale digitale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Avviare la sperimentazione di un progetto di rete sociale di sostegno su base informatica e diffusa sul territorio (IOT) per monitorare, attraverso un sistema di sensoristica, il benessere della persone fragile, intercettare eventuali situazioni di disagio e comunicare prontamente con ASL, servizi sociali e volontariato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Numero di Case di Comunità con nuovi interventi  di assistenza domiciliare integrati con dispositivi di teleassistenza, telemonitoraggio, telemedicina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631190">
                <a:tc rowSpan="6">
                  <a:txBody>
                    <a:bodyPr/>
                    <a:lstStyle/>
                    <a:p>
                      <a:pPr indent="0" algn="ctr">
                        <a:buNone/>
                      </a:pPr>
                      <a:r>
                        <a:rPr lang="it-IT" altLang="en-US" sz="1000" b="1">
                          <a:solidFill>
                            <a:srgbClr val="000000"/>
                          </a:solidFill>
                          <a:latin typeface="Calibri" panose="020F0502020204030204" pitchFamily="34" charset="0"/>
                          <a:cs typeface="Calibri" panose="020F0502020204030204" pitchFamily="34" charset="0"/>
                        </a:rPr>
                        <a:t>12.4</a:t>
                      </a:r>
                    </a:p>
                    <a:p>
                      <a:pPr indent="0" algn="ctr">
                        <a:buNone/>
                      </a:pPr>
                      <a:endParaRPr lang="it-IT" altLang="en-US" sz="1000" b="1">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6">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2025 </a:t>
                      </a:r>
                      <a:r>
                        <a:rPr lang="en-US" sz="1000" b="0" dirty="0" err="1">
                          <a:solidFill>
                            <a:schemeClr val="tx1"/>
                          </a:solidFill>
                          <a:latin typeface="Calibri" panose="020F0502020204030204" pitchFamily="34" charset="0"/>
                          <a:cs typeface="Calibri" panose="020F0502020204030204" pitchFamily="34" charset="0"/>
                        </a:rPr>
                        <a:t>raggiungere</a:t>
                      </a:r>
                      <a:r>
                        <a:rPr lang="en-US" sz="1000" b="0" dirty="0">
                          <a:solidFill>
                            <a:schemeClr val="tx1"/>
                          </a:solidFill>
                          <a:latin typeface="Calibri" panose="020F0502020204030204" pitchFamily="34" charset="0"/>
                          <a:cs typeface="Calibri" panose="020F0502020204030204" pitchFamily="34" charset="0"/>
                        </a:rPr>
                        <a:t> la quota dell’80% di </a:t>
                      </a:r>
                      <a:r>
                        <a:rPr lang="en-US" sz="1000" b="0" dirty="0" err="1">
                          <a:solidFill>
                            <a:schemeClr val="tx1"/>
                          </a:solidFill>
                          <a:latin typeface="Calibri" panose="020F0502020204030204" pitchFamily="34" charset="0"/>
                          <a:cs typeface="Calibri" panose="020F0502020204030204" pitchFamily="34" charset="0"/>
                        </a:rPr>
                        <a:t>raccolta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differenziata</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dei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rifiuti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urbani</a:t>
                      </a:r>
                      <a:r>
                        <a:rPr lang="en-US" sz="1000" b="0" dirty="0">
                          <a:solidFill>
                            <a:schemeClr val="tx1"/>
                          </a:solidFill>
                          <a:latin typeface="Calibri" panose="020F0502020204030204" pitchFamily="34" charset="0"/>
                          <a:cs typeface="Calibri" panose="020F0502020204030204" pitchFamily="34" charset="0"/>
                        </a:rPr>
                        <a: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6">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Una tutela ambientale sostenibile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6">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Recupero di materia: nuovi impianti e filiere di recupero, centri di raccolta e centri del riuso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6">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Combattere tutte le forme di spreco a partire da quelle energetiche, idriche ed alimentari, favorendo la conoscenza delle migliori pratiche, introducendo agevolazioni e ridistribuendo prodotti in eccesso di supermercati, mense, ristoranti e associazioni di volontariato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Avanzamaneto percentuale realizzazione impianto ATERSIR/IREN connesso al finanziamento PNRR per il recupero di materiali assorbenti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60%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2108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Attivazione centro di raccolta str.da Manara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2108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Attivazione centro di raccolta area "est"</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29908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Attivazione centro del riuso di p.le Sicilia "Officina Sociale"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5156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Intercettazione della plastica di qualità (PET): Percentale raggiungimento obiettivi direttiva bottle to bottle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Numero nuove postazioni per raccolta olii alimentari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385445" y="829310"/>
          <a:ext cx="12536170" cy="2535555"/>
        </p:xfrm>
        <a:graphic>
          <a:graphicData uri="http://schemas.openxmlformats.org/drawingml/2006/table">
            <a:tbl>
              <a:tblPr firstRow="1" bandRow="1">
                <a:tableStyleId>{5C22544A-7EE6-4342-B048-85BDC9FD1C3A}</a:tableStyleId>
              </a:tblPr>
              <a:tblGrid>
                <a:gridCol w="516890">
                  <a:extLst>
                    <a:ext uri="{9D8B030D-6E8A-4147-A177-3AD203B41FA5}">
                      <a16:colId xmlns:a16="http://schemas.microsoft.com/office/drawing/2014/main" val="20000"/>
                    </a:ext>
                  </a:extLst>
                </a:gridCol>
                <a:gridCol w="1868805">
                  <a:extLst>
                    <a:ext uri="{9D8B030D-6E8A-4147-A177-3AD203B41FA5}">
                      <a16:colId xmlns:a16="http://schemas.microsoft.com/office/drawing/2014/main" val="20001"/>
                    </a:ext>
                  </a:extLst>
                </a:gridCol>
                <a:gridCol w="1560195">
                  <a:extLst>
                    <a:ext uri="{9D8B030D-6E8A-4147-A177-3AD203B41FA5}">
                      <a16:colId xmlns:a16="http://schemas.microsoft.com/office/drawing/2014/main" val="20002"/>
                    </a:ext>
                  </a:extLst>
                </a:gridCol>
                <a:gridCol w="1555115">
                  <a:extLst>
                    <a:ext uri="{9D8B030D-6E8A-4147-A177-3AD203B41FA5}">
                      <a16:colId xmlns:a16="http://schemas.microsoft.com/office/drawing/2014/main" val="20003"/>
                    </a:ext>
                  </a:extLst>
                </a:gridCol>
                <a:gridCol w="2968625">
                  <a:extLst>
                    <a:ext uri="{9D8B030D-6E8A-4147-A177-3AD203B41FA5}">
                      <a16:colId xmlns:a16="http://schemas.microsoft.com/office/drawing/2014/main" val="20004"/>
                    </a:ext>
                  </a:extLst>
                </a:gridCol>
                <a:gridCol w="2385060">
                  <a:extLst>
                    <a:ext uri="{9D8B030D-6E8A-4147-A177-3AD203B41FA5}">
                      <a16:colId xmlns:a16="http://schemas.microsoft.com/office/drawing/2014/main" val="20005"/>
                    </a:ext>
                  </a:extLst>
                </a:gridCol>
                <a:gridCol w="563245">
                  <a:extLst>
                    <a:ext uri="{9D8B030D-6E8A-4147-A177-3AD203B41FA5}">
                      <a16:colId xmlns:a16="http://schemas.microsoft.com/office/drawing/2014/main" val="20006"/>
                    </a:ext>
                  </a:extLst>
                </a:gridCol>
                <a:gridCol w="511175">
                  <a:extLst>
                    <a:ext uri="{9D8B030D-6E8A-4147-A177-3AD203B41FA5}">
                      <a16:colId xmlns:a16="http://schemas.microsoft.com/office/drawing/2014/main" val="20007"/>
                    </a:ext>
                  </a:extLst>
                </a:gridCol>
                <a:gridCol w="607060">
                  <a:extLst>
                    <a:ext uri="{9D8B030D-6E8A-4147-A177-3AD203B41FA5}">
                      <a16:colId xmlns:a16="http://schemas.microsoft.com/office/drawing/2014/main" val="20008"/>
                    </a:ext>
                  </a:extLst>
                </a:gridCol>
              </a:tblGrid>
              <a:tr h="363220">
                <a:tc rowSpan="6">
                  <a:txBody>
                    <a:bodyPr/>
                    <a:lstStyle/>
                    <a:p>
                      <a:pPr indent="0" algn="ctr">
                        <a:buNone/>
                      </a:pPr>
                      <a:r>
                        <a:rPr lang="it-IT" altLang="en-US" sz="1000" b="1">
                          <a:solidFill>
                            <a:srgbClr val="000000"/>
                          </a:solidFill>
                          <a:latin typeface="Calibri" panose="020F0502020204030204" pitchFamily="34" charset="0"/>
                          <a:cs typeface="Calibri" panose="020F0502020204030204" pitchFamily="34" charset="0"/>
                        </a:rPr>
                        <a:t>12.5</a:t>
                      </a:r>
                    </a:p>
                    <a:p>
                      <a:pPr indent="0" algn="ctr">
                        <a:buNone/>
                      </a:pPr>
                      <a:endParaRPr lang="it-IT" altLang="en-US" sz="1000" b="1" dirty="0">
                        <a:solidFill>
                          <a:srgbClr val="000000"/>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6">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raggiungere</a:t>
                      </a:r>
                      <a:r>
                        <a:rPr lang="en-US" sz="1000" b="0" dirty="0">
                          <a:solidFill>
                            <a:schemeClr val="tx1"/>
                          </a:solidFill>
                          <a:latin typeface="Calibri" panose="020F0502020204030204" pitchFamily="34" charset="0"/>
                          <a:cs typeface="Calibri" panose="020F0502020204030204" pitchFamily="34" charset="0"/>
                        </a:rPr>
                        <a:t> la quota del 70% di </a:t>
                      </a:r>
                      <a:r>
                        <a:rPr lang="en-US" sz="1000" b="0" dirty="0" err="1">
                          <a:solidFill>
                            <a:schemeClr val="tx1"/>
                          </a:solidFill>
                          <a:latin typeface="Calibri" panose="020F0502020204030204" pitchFamily="34" charset="0"/>
                          <a:cs typeface="Calibri" panose="020F0502020204030204" pitchFamily="34" charset="0"/>
                        </a:rPr>
                        <a:t>riciclaggio</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dei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rifiuti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urbani</a:t>
                      </a:r>
                      <a:r>
                        <a:rPr lang="en-US" sz="1000" b="0" dirty="0">
                          <a:solidFill>
                            <a:schemeClr val="tx1"/>
                          </a:solidFill>
                          <a:latin typeface="Calibri" panose="020F0502020204030204" pitchFamily="34" charset="0"/>
                          <a:cs typeface="Calibri" panose="020F0502020204030204" pitchFamily="34" charset="0"/>
                        </a:rPr>
                        <a: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6">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Una tutela ambientale sostenibile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Lotta allo spreco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Combattere tutte le forme di spreco a partire da quelle energetiche, idriche ed alimentari, favorendo la conoscenza delle migliori pratiche, introducendo agevolazioni e ridistribuendo prodotti in eccesso di supermercati, mense, ristoranti e associazioni di volontariato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Aumento percentuale utenti del Centro del Riuso e dell'Officina Sociale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+20%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+20%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Informazione continua - Numero Ecoconsigli strutturati promossi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4</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4</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4</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Incremento ridistribuzione eccedenze alimentari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156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Prodotti e materiali a basso impatto ambientale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Favorire la creazione di una reale economia circolare mediante accordi di collaborazione e laboratori di trasferimento tecnologico con aziende che sovvertano i processi lineari di produzione, utilizzo e scarto, con processi di analisi dei prodotti e dei materiali fin dalla loro concezione. Perseguire il life cycle assessment come prassi con l’obiettivo di recuperare a fine vita ogni elemento e ogni componente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Numero relizzazioni di prodotti pilota derivanti dal laboratorio territoriale per l'economia circolare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Numero di prodotti su cui introdurre i principi del Life Cycle Assessment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56705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None/>
                        <a:defRPr/>
                      </a:pPr>
                      <a:r>
                        <a:rPr lang="en-US" sz="1000" b="0" dirty="0" err="1">
                          <a:solidFill>
                            <a:srgbClr val="000000"/>
                          </a:solidFill>
                          <a:latin typeface="Calibri" panose="020F0502020204030204" pitchFamily="34" charset="0"/>
                          <a:cs typeface="Calibri" panose="020F0502020204030204" pitchFamily="34" charset="0"/>
                        </a:rPr>
                        <a:t>Numero di servizi su cui introdurre i principi del Life Cycle Assessment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9918783"/>
              </p:ext>
            </p:extLst>
          </p:nvPr>
        </p:nvGraphicFramePr>
        <p:xfrm>
          <a:off x="385445" y="1261110"/>
          <a:ext cx="12571730" cy="2196465"/>
        </p:xfrm>
        <a:graphic>
          <a:graphicData uri="http://schemas.openxmlformats.org/drawingml/2006/table">
            <a:tbl>
              <a:tblPr firstRow="1" bandRow="1">
                <a:tableStyleId>{5C22544A-7EE6-4342-B048-85BDC9FD1C3A}</a:tableStyleId>
              </a:tblPr>
              <a:tblGrid>
                <a:gridCol w="471170">
                  <a:extLst>
                    <a:ext uri="{9D8B030D-6E8A-4147-A177-3AD203B41FA5}">
                      <a16:colId xmlns:a16="http://schemas.microsoft.com/office/drawing/2014/main" val="20000"/>
                    </a:ext>
                  </a:extLst>
                </a:gridCol>
                <a:gridCol w="1882140">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gridCol w="1607185">
                  <a:extLst>
                    <a:ext uri="{9D8B030D-6E8A-4147-A177-3AD203B41FA5}">
                      <a16:colId xmlns:a16="http://schemas.microsoft.com/office/drawing/2014/main" val="20003"/>
                    </a:ext>
                  </a:extLst>
                </a:gridCol>
                <a:gridCol w="2917190">
                  <a:extLst>
                    <a:ext uri="{9D8B030D-6E8A-4147-A177-3AD203B41FA5}">
                      <a16:colId xmlns:a16="http://schemas.microsoft.com/office/drawing/2014/main" val="20004"/>
                    </a:ext>
                  </a:extLst>
                </a:gridCol>
                <a:gridCol w="2682240">
                  <a:extLst>
                    <a:ext uri="{9D8B030D-6E8A-4147-A177-3AD203B41FA5}">
                      <a16:colId xmlns:a16="http://schemas.microsoft.com/office/drawing/2014/main" val="20005"/>
                    </a:ext>
                  </a:extLst>
                </a:gridCol>
                <a:gridCol w="501650">
                  <a:extLst>
                    <a:ext uri="{9D8B030D-6E8A-4147-A177-3AD203B41FA5}">
                      <a16:colId xmlns:a16="http://schemas.microsoft.com/office/drawing/2014/main" val="20006"/>
                    </a:ext>
                  </a:extLst>
                </a:gridCol>
                <a:gridCol w="475615">
                  <a:extLst>
                    <a:ext uri="{9D8B030D-6E8A-4147-A177-3AD203B41FA5}">
                      <a16:colId xmlns:a16="http://schemas.microsoft.com/office/drawing/2014/main" val="20007"/>
                    </a:ext>
                  </a:extLst>
                </a:gridCol>
                <a:gridCol w="501015">
                  <a:extLst>
                    <a:ext uri="{9D8B030D-6E8A-4147-A177-3AD203B41FA5}">
                      <a16:colId xmlns:a16="http://schemas.microsoft.com/office/drawing/2014/main" val="20008"/>
                    </a:ext>
                  </a:extLst>
                </a:gridCol>
              </a:tblGrid>
              <a:tr h="353695">
                <a:tc gridSpan="9">
                  <a:txBody>
                    <a:bodyPr/>
                    <a:lstStyle/>
                    <a:p>
                      <a:pPr indent="0" algn="ctr">
                        <a:buNone/>
                      </a:pPr>
                      <a:r>
                        <a:rPr lang="it-IT" sz="1600" dirty="0">
                          <a:solidFill>
                            <a:srgbClr val="FFFFFF"/>
                          </a:solidFill>
                          <a:latin typeface="Calibri" panose="020F0502020204030204" charset="-122"/>
                          <a:sym typeface="+mn-ea"/>
                        </a:rPr>
                        <a:t>Strategia regionale per lo sviluppo sostenibile - </a:t>
                      </a:r>
                      <a:r>
                        <a:rPr sz="1600" dirty="0" err="1">
                          <a:solidFill>
                            <a:srgbClr val="FFFFFF"/>
                          </a:solidFill>
                          <a:latin typeface="Calibri" panose="020F0502020204030204" charset="-122"/>
                          <a:sym typeface="+mn-ea"/>
                        </a:rPr>
                        <a:t>Obiettivi</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quantitativi</a:t>
                      </a:r>
                      <a:r>
                        <a:rPr sz="1600" dirty="0">
                          <a:solidFill>
                            <a:srgbClr val="FFFFFF"/>
                          </a:solidFill>
                          <a:latin typeface="Calibri" panose="020F0502020204030204" charset="-122"/>
                          <a:sym typeface="+mn-ea"/>
                        </a:rPr>
                        <a:t> a </a:t>
                      </a:r>
                      <a:r>
                        <a:rPr sz="1600" dirty="0" err="1">
                          <a:solidFill>
                            <a:srgbClr val="FFFFFF"/>
                          </a:solidFill>
                          <a:latin typeface="Calibri" panose="020F0502020204030204" charset="-122"/>
                          <a:sym typeface="+mn-ea"/>
                        </a:rPr>
                        <a:t>prevalente</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dimensione</a:t>
                      </a:r>
                      <a:r>
                        <a:rPr sz="1600" dirty="0">
                          <a:solidFill>
                            <a:srgbClr val="FFFFFF"/>
                          </a:solidFill>
                          <a:latin typeface="Calibri" panose="020F0502020204030204" charset="-122"/>
                          <a:sym typeface="+mn-ea"/>
                        </a:rPr>
                        <a:t> </a:t>
                      </a:r>
                      <a:r>
                        <a:rPr lang="it-IT" sz="1600" dirty="0">
                          <a:solidFill>
                            <a:srgbClr val="FFFFFF"/>
                          </a:solidFill>
                          <a:latin typeface="Calibri" panose="020F0502020204030204" charset="-122"/>
                          <a:sym typeface="+mn-ea"/>
                        </a:rPr>
                        <a:t>istituzionale</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a:solidFill>
                        <a:schemeClr val="tx1"/>
                      </a:solidFill>
                      <a:prstDash val="solid"/>
                    </a:lnR>
                    <a:lnT w="12700">
                      <a:solidFill>
                        <a:schemeClr val="tx1"/>
                      </a:solidFill>
                      <a:prstDash val="solid"/>
                    </a:lnT>
                    <a:lnB w="12700">
                      <a:solidFill>
                        <a:schemeClr val="tx1"/>
                      </a:solidFill>
                      <a:prstDash val="solid"/>
                    </a:lnB>
                    <a:solidFill>
                      <a:srgbClr val="2F75B5"/>
                    </a:solidFill>
                  </a:tcPr>
                </a:tc>
                <a:extLst>
                  <a:ext uri="{0D108BD9-81ED-4DB2-BD59-A6C34878D82A}">
                    <a16:rowId xmlns:a16="http://schemas.microsoft.com/office/drawing/2014/main" val="10000"/>
                  </a:ext>
                </a:extLst>
              </a:tr>
              <a:tr h="278130">
                <a:tc rowSpan="2">
                  <a:txBody>
                    <a:bodyPr/>
                    <a:lstStyle/>
                    <a:p>
                      <a:pPr indent="0" algn="ctr">
                        <a:buNone/>
                      </a:pPr>
                      <a:r>
                        <a:rPr lang="en-US" sz="1100" b="1" dirty="0">
                          <a:solidFill>
                            <a:srgbClr val="FFFFFF"/>
                          </a:solidFill>
                          <a:latin typeface="Calibri" panose="020F0502020204030204" pitchFamily="34" charset="0"/>
                          <a:cs typeface="Calibri" panose="020F0502020204030204" pitchFamily="34" charset="0"/>
                        </a:rPr>
                        <a:t>Target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quantitative </a:t>
                      </a:r>
                      <a:r>
                        <a:rPr lang="en-US" sz="1100" b="1" dirty="0" err="1">
                          <a:solidFill>
                            <a:srgbClr val="FFFFFF"/>
                          </a:solidFill>
                          <a:latin typeface="Calibri" panose="020F0502020204030204" pitchFamily="34" charset="0"/>
                          <a:cs typeface="Calibri" panose="020F0502020204030204" pitchFamily="34" charset="0"/>
                        </a:rPr>
                        <a:t>della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regionale</a:t>
                      </a:r>
                      <a:endParaRPr lang="en-US" sz="1100" b="1" dirty="0">
                        <a:solidFill>
                          <a:srgbClr val="FFFFFF"/>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strategici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operativi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rPr>
                        <a:t>Descrizione</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Obiettivi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operativi</a:t>
                      </a:r>
                      <a:r>
                        <a:rPr lang="en-US" sz="1100" b="1" dirty="0">
                          <a:solidFill>
                            <a:schemeClr val="bg1"/>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sym typeface="+mn-ea"/>
                        </a:rPr>
                        <a:t>Indicatori</a:t>
                      </a:r>
                      <a:r>
                        <a:rPr lang="en-US" sz="1100" b="1" dirty="0">
                          <a:solidFill>
                            <a:schemeClr val="bg1"/>
                          </a:solidFill>
                          <a:latin typeface="Calibri" panose="020F0502020204030204" pitchFamily="34" charset="0"/>
                          <a:cs typeface="Calibri" panose="020F0502020204030204" pitchFamily="34" charset="0"/>
                          <a:sym typeface="+mn-ea"/>
                        </a:rPr>
                        <a:t> </a:t>
                      </a:r>
                      <a:r>
                        <a:rPr lang="en-US" sz="1100" b="1" dirty="0" err="1">
                          <a:solidFill>
                            <a:schemeClr val="bg1"/>
                          </a:solidFill>
                          <a:latin typeface="Calibri" panose="020F0502020204030204" pitchFamily="34" charset="0"/>
                          <a:cs typeface="Calibri" panose="020F0502020204030204" pitchFamily="34" charset="0"/>
                          <a:sym typeface="+mn-ea"/>
                        </a:rPr>
                        <a:t>Obiettivi</a:t>
                      </a:r>
                      <a:r>
                        <a:rPr lang="en-US" sz="1100" b="1" dirty="0">
                          <a:solidFill>
                            <a:schemeClr val="bg1"/>
                          </a:solidFill>
                          <a:latin typeface="Calibri" panose="020F0502020204030204" pitchFamily="34" charset="0"/>
                          <a:cs typeface="Calibri" panose="020F0502020204030204" pitchFamily="34" charset="0"/>
                          <a:sym typeface="+mn-ea"/>
                        </a:rPr>
                        <a:t> </a:t>
                      </a:r>
                      <a:r>
                        <a:rPr lang="en-US" sz="1100" b="1" dirty="0" err="1">
                          <a:solidFill>
                            <a:schemeClr val="bg1"/>
                          </a:solidFill>
                          <a:latin typeface="Calibri" panose="020F0502020204030204" pitchFamily="34" charset="0"/>
                          <a:cs typeface="Calibri" panose="020F0502020204030204" pitchFamily="34" charset="0"/>
                          <a:sym typeface="+mn-ea"/>
                        </a:rPr>
                        <a:t>operativi</a:t>
                      </a:r>
                      <a:r>
                        <a:rPr lang="en-US" sz="1100" b="1" dirty="0">
                          <a:solidFill>
                            <a:schemeClr val="bg1"/>
                          </a:solidFill>
                          <a:latin typeface="Calibri" panose="020F0502020204030204" pitchFamily="34" charset="0"/>
                          <a:cs typeface="Calibri" panose="020F0502020204030204" pitchFamily="34" charset="0"/>
                          <a:sym typeface="+mn-ea"/>
                        </a:rPr>
                        <a:t> DUP</a:t>
                      </a:r>
                      <a:endParaRPr lang="en-US" sz="1100" b="1" dirty="0">
                        <a:solidFill>
                          <a:schemeClr val="bg1"/>
                        </a:solidFill>
                        <a:latin typeface="Calibri" panose="020F0502020204030204" pitchFamily="34" charset="0"/>
                        <a:cs typeface="Calibri" panose="020F0502020204030204" pitchFamily="34" charset="0"/>
                      </a:endParaRPr>
                    </a:p>
                  </a:txBody>
                  <a:tcPr marL="12700" marR="12700" marT="12700" anchor="ctr">
                    <a:lnL w="12700" cap="flat" cmpd="sng" algn="ctr">
                      <a:solidFill>
                        <a:schemeClr val="tx1"/>
                      </a:solidFill>
                      <a:prstDash val="solid"/>
                      <a:round/>
                      <a:headEnd type="none" w="med" len="med"/>
                      <a:tailEnd type="none" w="med" len="me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tc gridSpan="3">
                  <a:txBody>
                    <a:bodyPr/>
                    <a:lstStyle/>
                    <a:p>
                      <a:pPr indent="0" algn="ctr">
                        <a:buNone/>
                      </a:pPr>
                      <a:r>
                        <a:rPr lang="en-US" sz="1100" b="1">
                          <a:solidFill>
                            <a:srgbClr val="FFFFFF"/>
                          </a:solidFill>
                          <a:latin typeface="Calibri" panose="020F0502020204030204" pitchFamily="34" charset="0"/>
                          <a:cs typeface="Calibri" panose="020F0502020204030204" pitchFamily="34" charset="0"/>
                        </a:rPr>
                        <a:t>Target</a:t>
                      </a:r>
                    </a:p>
                  </a:txBody>
                  <a:tcPr marL="12700" marR="12700" marT="12700" anchor="ctr">
                    <a:lnL w="12700" cap="flat" cmpd="sng" algn="ctr">
                      <a:solidFill>
                        <a:srgbClr val="000000"/>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cap="flat" cmpd="sng">
                      <a:solidFill>
                        <a:srgbClr val="000000"/>
                      </a:solidFill>
                      <a:prstDash val="soli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1"/>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chemeClr val="bg1"/>
                          </a:solidFill>
                          <a:latin typeface="Calibri" panose="020F0502020204030204" charset="-122"/>
                          <a:sym typeface="+mn-ea"/>
                        </a:rPr>
                        <a:t>Descrizione</a:t>
                      </a:r>
                      <a:endParaRPr lang="it-IT" altLang="en-US" sz="1100" b="1">
                        <a:solidFill>
                          <a:schemeClr val="bg1"/>
                        </a:solidFill>
                        <a:latin typeface="Calibri" panose="020F0502020204030204" charset="-122"/>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2023</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2024</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2"/>
                  </a:ext>
                </a:extLst>
              </a:tr>
              <a:tr h="533400">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16.3</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azzerare</a:t>
                      </a:r>
                      <a:r>
                        <a:rPr lang="en-US" sz="1000" b="0" dirty="0">
                          <a:solidFill>
                            <a:schemeClr val="tx1"/>
                          </a:solidFill>
                          <a:latin typeface="Calibri" panose="020F0502020204030204" pitchFamily="34" charset="0"/>
                          <a:cs typeface="Calibri" panose="020F0502020204030204" pitchFamily="34" charset="0"/>
                        </a:rPr>
                        <a:t> il </a:t>
                      </a:r>
                      <a:r>
                        <a:rPr lang="en-US" sz="1000" b="0" dirty="0" err="1">
                          <a:solidFill>
                            <a:schemeClr val="tx1"/>
                          </a:solidFill>
                          <a:latin typeface="Calibri" panose="020F0502020204030204" pitchFamily="34" charset="0"/>
                          <a:cs typeface="Calibri" panose="020F0502020204030204" pitchFamily="34" charset="0"/>
                        </a:rPr>
                        <a:t>sovraffollamento</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negli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istituti</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pena</a:t>
                      </a:r>
                      <a:r>
                        <a:rPr lang="en-US" sz="1000" b="0" dirty="0">
                          <a:solidFill>
                            <a:schemeClr val="tx1"/>
                          </a:solidFill>
                          <a:latin typeface="Calibri" panose="020F0502020204030204" pitchFamily="34" charset="0"/>
                          <a:cs typeface="Calibri" panose="020F0502020204030204" pitchFamily="34" charset="0"/>
                        </a:rPr>
                        <a: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a:solidFill>
                            <a:schemeClr val="tx1"/>
                          </a:solidFill>
                          <a:latin typeface="Calibri" panose="020F0502020204030204" pitchFamily="34" charset="0"/>
                          <a:cs typeface="Calibri" panose="020F0502020204030204" pitchFamily="34" charset="0"/>
                        </a:rPr>
                        <a:t>Un</a:t>
                      </a:r>
                      <a:r>
                        <a:rPr lang="it-IT" sz="1000" b="0" dirty="0">
                          <a:solidFill>
                            <a:schemeClr val="tx1"/>
                          </a:solidFill>
                          <a:latin typeface="Calibri" panose="020F0502020204030204" pitchFamily="34" charset="0"/>
                          <a:cs typeface="Calibri" panose="020F0502020204030204" pitchFamily="34" charset="0"/>
                        </a:rPr>
                        <a:t>a comunità a supporto di ogni fragilità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a:solidFill>
                            <a:schemeClr val="tx1"/>
                          </a:solidFill>
                          <a:latin typeface="Calibri" panose="020F0502020204030204" pitchFamily="34" charset="0"/>
                          <a:cs typeface="Calibri" panose="020F0502020204030204" pitchFamily="34" charset="0"/>
                        </a:rPr>
                        <a:t>Migli</a:t>
                      </a:r>
                      <a:r>
                        <a:rPr lang="it-IT" sz="1000" b="0" dirty="0">
                          <a:solidFill>
                            <a:schemeClr val="tx1"/>
                          </a:solidFill>
                          <a:latin typeface="Calibri" panose="020F0502020204030204" pitchFamily="34" charset="0"/>
                          <a:cs typeface="Calibri" panose="020F0502020204030204" pitchFamily="34" charset="0"/>
                        </a:rPr>
                        <a:t>orare le condizioni di vivibilità del carcere di Parma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000" b="1">
                        <a:solidFill>
                          <a:schemeClr val="tx1"/>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it-IT" sz="1000" dirty="0">
                          <a:solidFill>
                            <a:schemeClr val="tx1"/>
                          </a:solidFill>
                          <a:latin typeface="Calibri" panose="020F0502020204030204" pitchFamily="34" charset="0"/>
                          <a:cs typeface="Calibri" panose="020F0502020204030204" pitchFamily="34" charset="0"/>
                        </a:rPr>
                        <a:t>Numero di interventi di giustizia riparativa attivati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chemeClr val="tx1"/>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469900">
                <a:tc>
                  <a:txBody>
                    <a:bodyPr/>
                    <a:lstStyle/>
                    <a:p>
                      <a:pPr algn="ctr">
                        <a:buClrTx/>
                        <a:buSzTx/>
                        <a:buFontTx/>
                        <a:buNone/>
                      </a:pPr>
                      <a:r>
                        <a:rPr lang="en-US" sz="1000" b="1">
                          <a:solidFill>
                            <a:srgbClr val="000000"/>
                          </a:solidFill>
                          <a:latin typeface="Calibri" panose="020F0502020204030204" pitchFamily="34" charset="0"/>
                          <a:cs typeface="Calibri" panose="020F0502020204030204" pitchFamily="34" charset="0"/>
                        </a:rPr>
                        <a:t>16.7</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it-IT" sz="1000" dirty="0">
                          <a:solidFill>
                            <a:schemeClr val="tx1"/>
                          </a:solidFill>
                          <a:latin typeface="Calibri" panose="020F0502020204030204" pitchFamily="34" charset="0"/>
                          <a:cs typeface="Calibri" panose="020F0502020204030204" pitchFamily="34" charset="0"/>
                        </a:rPr>
                        <a:t>Entro il 2030 ridurre la durata media dei procedimenti civili ai livelli osservati nella migliore delle Regioni italiane</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527" y="3767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15515206"/>
              </p:ext>
            </p:extLst>
          </p:nvPr>
        </p:nvGraphicFramePr>
        <p:xfrm>
          <a:off x="529590" y="757555"/>
          <a:ext cx="12298045" cy="4816475"/>
        </p:xfrm>
        <a:graphic>
          <a:graphicData uri="http://schemas.openxmlformats.org/drawingml/2006/table">
            <a:tbl>
              <a:tblPr firstRow="1" bandRow="1">
                <a:tableStyleId>{5C22544A-7EE6-4342-B048-85BDC9FD1C3A}</a:tableStyleId>
              </a:tblPr>
              <a:tblGrid>
                <a:gridCol w="562610">
                  <a:extLst>
                    <a:ext uri="{9D8B030D-6E8A-4147-A177-3AD203B41FA5}">
                      <a16:colId xmlns:a16="http://schemas.microsoft.com/office/drawing/2014/main" val="20000"/>
                    </a:ext>
                  </a:extLst>
                </a:gridCol>
                <a:gridCol w="1870075">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690370">
                  <a:extLst>
                    <a:ext uri="{9D8B030D-6E8A-4147-A177-3AD203B41FA5}">
                      <a16:colId xmlns:a16="http://schemas.microsoft.com/office/drawing/2014/main" val="20003"/>
                    </a:ext>
                  </a:extLst>
                </a:gridCol>
                <a:gridCol w="2641600">
                  <a:extLst>
                    <a:ext uri="{9D8B030D-6E8A-4147-A177-3AD203B41FA5}">
                      <a16:colId xmlns:a16="http://schemas.microsoft.com/office/drawing/2014/main" val="20004"/>
                    </a:ext>
                  </a:extLst>
                </a:gridCol>
                <a:gridCol w="2641600">
                  <a:extLst>
                    <a:ext uri="{9D8B030D-6E8A-4147-A177-3AD203B41FA5}">
                      <a16:colId xmlns:a16="http://schemas.microsoft.com/office/drawing/2014/main" val="20005"/>
                    </a:ext>
                  </a:extLst>
                </a:gridCol>
                <a:gridCol w="467995">
                  <a:extLst>
                    <a:ext uri="{9D8B030D-6E8A-4147-A177-3AD203B41FA5}">
                      <a16:colId xmlns:a16="http://schemas.microsoft.com/office/drawing/2014/main" val="20006"/>
                    </a:ext>
                  </a:extLst>
                </a:gridCol>
                <a:gridCol w="500380">
                  <a:extLst>
                    <a:ext uri="{9D8B030D-6E8A-4147-A177-3AD203B41FA5}">
                      <a16:colId xmlns:a16="http://schemas.microsoft.com/office/drawing/2014/main" val="20007"/>
                    </a:ext>
                  </a:extLst>
                </a:gridCol>
                <a:gridCol w="501015">
                  <a:extLst>
                    <a:ext uri="{9D8B030D-6E8A-4147-A177-3AD203B41FA5}">
                      <a16:colId xmlns:a16="http://schemas.microsoft.com/office/drawing/2014/main" val="20008"/>
                    </a:ext>
                  </a:extLst>
                </a:gridCol>
              </a:tblGrid>
              <a:tr h="302260">
                <a:tc gridSpan="9">
                  <a:txBody>
                    <a:bodyPr/>
                    <a:lstStyle/>
                    <a:p>
                      <a:pPr indent="0" algn="ctr">
                        <a:buNone/>
                      </a:pPr>
                      <a:r>
                        <a:rPr lang="it-IT" sz="1600" dirty="0">
                          <a:solidFill>
                            <a:srgbClr val="FFFFFF"/>
                          </a:solidFill>
                          <a:latin typeface="Calibri" panose="020F0502020204030204" charset="-122"/>
                          <a:sym typeface="+mn-ea"/>
                        </a:rPr>
                        <a:t>Strategia regionale per lo sviluppo sostenibile - </a:t>
                      </a:r>
                      <a:r>
                        <a:rPr sz="1600" dirty="0" err="1">
                          <a:solidFill>
                            <a:srgbClr val="FFFFFF"/>
                          </a:solidFill>
                          <a:latin typeface="Calibri" panose="020F0502020204030204" charset="-122"/>
                          <a:sym typeface="+mn-ea"/>
                        </a:rPr>
                        <a:t>Obiettivi</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quantitativi</a:t>
                      </a:r>
                      <a:r>
                        <a:rPr sz="1600" dirty="0">
                          <a:solidFill>
                            <a:srgbClr val="FFFFFF"/>
                          </a:solidFill>
                          <a:latin typeface="Calibri" panose="020F0502020204030204" charset="-122"/>
                          <a:sym typeface="+mn-ea"/>
                        </a:rPr>
                        <a:t> a </a:t>
                      </a:r>
                      <a:r>
                        <a:rPr sz="1600" dirty="0" err="1">
                          <a:solidFill>
                            <a:srgbClr val="FFFFFF"/>
                          </a:solidFill>
                          <a:latin typeface="Calibri" panose="020F0502020204030204" charset="-122"/>
                          <a:sym typeface="+mn-ea"/>
                        </a:rPr>
                        <a:t>prevalente</a:t>
                      </a:r>
                      <a:r>
                        <a:rPr sz="1600" dirty="0">
                          <a:solidFill>
                            <a:srgbClr val="FFFFFF"/>
                          </a:solidFill>
                          <a:latin typeface="Calibri" panose="020F0502020204030204" charset="-122"/>
                          <a:sym typeface="+mn-ea"/>
                        </a:rPr>
                        <a:t> </a:t>
                      </a:r>
                      <a:r>
                        <a:rPr sz="1600" dirty="0" err="1">
                          <a:solidFill>
                            <a:srgbClr val="FFFFFF"/>
                          </a:solidFill>
                          <a:latin typeface="Calibri" panose="020F0502020204030204" charset="-122"/>
                          <a:sym typeface="+mn-ea"/>
                        </a:rPr>
                        <a:t>dimensione</a:t>
                      </a:r>
                      <a:r>
                        <a:rPr sz="1600" dirty="0">
                          <a:solidFill>
                            <a:srgbClr val="FFFFFF"/>
                          </a:solidFill>
                          <a:latin typeface="Calibri" panose="020F0502020204030204" charset="-122"/>
                          <a:sym typeface="+mn-ea"/>
                        </a:rPr>
                        <a:t> </a:t>
                      </a:r>
                      <a:r>
                        <a:rPr lang="it-IT" sz="1600" dirty="0">
                          <a:solidFill>
                            <a:srgbClr val="FFFFFF"/>
                          </a:solidFill>
                          <a:latin typeface="Calibri" panose="020F0502020204030204" charset="-122"/>
                          <a:sym typeface="+mn-ea"/>
                        </a:rPr>
                        <a:t>sociale</a:t>
                      </a:r>
                      <a:r>
                        <a:rPr sz="1600" dirty="0">
                          <a:solidFill>
                            <a:srgbClr val="FFFFFF"/>
                          </a:solidFill>
                          <a:latin typeface="Calibri" panose="020F0502020204030204" charset="-122"/>
                          <a:sym typeface="+mn-ea"/>
                        </a:rPr>
                        <a:t> </a:t>
                      </a:r>
                      <a:endParaRPr lang="it-IT" sz="1600" dirty="0">
                        <a:solidFill>
                          <a:srgbClr val="FFFFFF"/>
                        </a:solidFill>
                        <a:latin typeface="Calibri" panose="020F0502020204030204" charset="-122"/>
                        <a:sym typeface="+mn-ea"/>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solidFill>
                      <a:srgbClr val="2F75B5"/>
                    </a:solidFill>
                  </a:tcPr>
                </a:tc>
                <a:tc hMerge="1">
                  <a:txBody>
                    <a:bodyPr/>
                    <a:lstStyle/>
                    <a:p>
                      <a:endParaRPr lang="it-IT"/>
                    </a:p>
                  </a:txBody>
                  <a:tcPr>
                    <a:lnR w="12700">
                      <a:solidFill>
                        <a:schemeClr val="tx1"/>
                      </a:solidFill>
                      <a:prstDash val="solid"/>
                    </a:lnR>
                    <a:lnT w="12700">
                      <a:solidFill>
                        <a:schemeClr val="tx1"/>
                      </a:solidFill>
                      <a:prstDash val="solid"/>
                    </a:lnT>
                    <a:lnB w="12700">
                      <a:solidFill>
                        <a:schemeClr val="tx1"/>
                      </a:solidFill>
                      <a:prstDash val="solid"/>
                    </a:lnB>
                    <a:solidFill>
                      <a:srgbClr val="2F75B5"/>
                    </a:solidFill>
                  </a:tcPr>
                </a:tc>
                <a:extLst>
                  <a:ext uri="{0D108BD9-81ED-4DB2-BD59-A6C34878D82A}">
                    <a16:rowId xmlns:a16="http://schemas.microsoft.com/office/drawing/2014/main" val="10000"/>
                  </a:ext>
                </a:extLst>
              </a:tr>
              <a:tr h="319405">
                <a:tc rowSpan="2">
                  <a:txBody>
                    <a:bodyPr/>
                    <a:lstStyle/>
                    <a:p>
                      <a:pPr indent="0" algn="ctr">
                        <a:buNone/>
                      </a:pPr>
                      <a:r>
                        <a:rPr lang="en-US" sz="1100" b="1" dirty="0">
                          <a:solidFill>
                            <a:srgbClr val="FFFFFF"/>
                          </a:solidFill>
                          <a:latin typeface="Calibri" panose="020F0502020204030204" pitchFamily="34" charset="0"/>
                          <a:cs typeface="Calibri" panose="020F0502020204030204" pitchFamily="34" charset="0"/>
                        </a:rPr>
                        <a:t>Target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quantitativi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della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Strategia</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regionale</a:t>
                      </a:r>
                      <a:r>
                        <a:rPr lang="en-US" sz="1100" b="1" dirty="0">
                          <a:solidFill>
                            <a:srgbClr val="FFFFFF"/>
                          </a:solidFill>
                          <a:latin typeface="Calibri" panose="020F0502020204030204" pitchFamily="34" charset="0"/>
                          <a:cs typeface="Calibri" panose="020F0502020204030204" pitchFamily="34" charset="0"/>
                        </a:rPr>
                        <a:t> </a:t>
                      </a:r>
                    </a:p>
                    <a:p>
                      <a:pPr indent="0" algn="ctr">
                        <a:buNone/>
                      </a:pPr>
                      <a:r>
                        <a:rPr lang="en-US" sz="1100" b="1" dirty="0">
                          <a:solidFill>
                            <a:srgbClr val="FFFFFF"/>
                          </a:solidFill>
                          <a:latin typeface="Calibri" panose="020F0502020204030204" pitchFamily="34" charset="0"/>
                          <a:cs typeface="Calibri" panose="020F0502020204030204" pitchFamily="34" charset="0"/>
                        </a:rPr>
                        <a:t>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strategici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rgbClr val="FFFFFF"/>
                          </a:solidFill>
                          <a:latin typeface="Calibri" panose="020F0502020204030204" pitchFamily="34" charset="0"/>
                          <a:cs typeface="Calibri" panose="020F0502020204030204" pitchFamily="34" charset="0"/>
                        </a:rPr>
                        <a:t>Obiettivi</a:t>
                      </a:r>
                      <a:r>
                        <a:rPr lang="en-US" sz="1100" b="1" dirty="0">
                          <a:solidFill>
                            <a:srgbClr val="FFFFFF"/>
                          </a:solidFill>
                          <a:latin typeface="Calibri" panose="020F0502020204030204" pitchFamily="34" charset="0"/>
                          <a:cs typeface="Calibri" panose="020F0502020204030204" pitchFamily="34" charset="0"/>
                        </a:rPr>
                        <a:t> </a:t>
                      </a:r>
                      <a:r>
                        <a:rPr lang="en-US" sz="1100" b="1" dirty="0" err="1">
                          <a:solidFill>
                            <a:srgbClr val="FFFFFF"/>
                          </a:solidFill>
                          <a:latin typeface="Calibri" panose="020F0502020204030204" pitchFamily="34" charset="0"/>
                          <a:cs typeface="Calibri" panose="020F0502020204030204" pitchFamily="34" charset="0"/>
                        </a:rPr>
                        <a:t>operativi</a:t>
                      </a:r>
                      <a:r>
                        <a:rPr lang="en-US" sz="1100" b="1" dirty="0">
                          <a:solidFill>
                            <a:srgbClr val="FFFFFF"/>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rowSpan="2">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rPr>
                        <a:t>Descrizione</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Obiettivi</a:t>
                      </a:r>
                      <a:r>
                        <a:rPr lang="en-US" sz="1100" b="1" dirty="0">
                          <a:solidFill>
                            <a:schemeClr val="bg1"/>
                          </a:solidFill>
                          <a:latin typeface="Calibri" panose="020F0502020204030204" pitchFamily="34" charset="0"/>
                          <a:cs typeface="Calibri" panose="020F0502020204030204" pitchFamily="34" charset="0"/>
                        </a:rPr>
                        <a:t> </a:t>
                      </a:r>
                      <a:r>
                        <a:rPr lang="en-US" sz="1100" b="1" dirty="0" err="1">
                          <a:solidFill>
                            <a:schemeClr val="bg1"/>
                          </a:solidFill>
                          <a:latin typeface="Calibri" panose="020F0502020204030204" pitchFamily="34" charset="0"/>
                          <a:cs typeface="Calibri" panose="020F0502020204030204" pitchFamily="34" charset="0"/>
                        </a:rPr>
                        <a:t>operativi</a:t>
                      </a:r>
                      <a:r>
                        <a:rPr lang="en-US" sz="1100" b="1" dirty="0">
                          <a:solidFill>
                            <a:schemeClr val="bg1"/>
                          </a:solidFill>
                          <a:latin typeface="Calibri" panose="020F0502020204030204" pitchFamily="34" charset="0"/>
                          <a:cs typeface="Calibri" panose="020F0502020204030204" pitchFamily="34" charset="0"/>
                        </a:rPr>
                        <a:t> DUP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en-US" sz="1100" b="1" dirty="0" err="1">
                          <a:solidFill>
                            <a:schemeClr val="bg1"/>
                          </a:solidFill>
                          <a:latin typeface="Calibri" panose="020F0502020204030204" pitchFamily="34" charset="0"/>
                          <a:cs typeface="Calibri" panose="020F0502020204030204" pitchFamily="34" charset="0"/>
                          <a:sym typeface="+mn-ea"/>
                        </a:rPr>
                        <a:t>Indicatori</a:t>
                      </a:r>
                      <a:r>
                        <a:rPr lang="en-US" sz="1100" b="1" dirty="0">
                          <a:solidFill>
                            <a:schemeClr val="bg1"/>
                          </a:solidFill>
                          <a:latin typeface="Calibri" panose="020F0502020204030204" pitchFamily="34" charset="0"/>
                          <a:cs typeface="Calibri" panose="020F0502020204030204" pitchFamily="34" charset="0"/>
                          <a:sym typeface="+mn-ea"/>
                        </a:rPr>
                        <a:t> </a:t>
                      </a:r>
                      <a:r>
                        <a:rPr lang="en-US" sz="1100" b="1" dirty="0" err="1">
                          <a:solidFill>
                            <a:schemeClr val="bg1"/>
                          </a:solidFill>
                          <a:latin typeface="Calibri" panose="020F0502020204030204" pitchFamily="34" charset="0"/>
                          <a:cs typeface="Calibri" panose="020F0502020204030204" pitchFamily="34" charset="0"/>
                          <a:sym typeface="+mn-ea"/>
                        </a:rPr>
                        <a:t>Obiettivi</a:t>
                      </a:r>
                      <a:r>
                        <a:rPr lang="en-US" sz="1100" b="1" dirty="0">
                          <a:solidFill>
                            <a:schemeClr val="bg1"/>
                          </a:solidFill>
                          <a:latin typeface="Calibri" panose="020F0502020204030204" pitchFamily="34" charset="0"/>
                          <a:cs typeface="Calibri" panose="020F0502020204030204" pitchFamily="34" charset="0"/>
                          <a:sym typeface="+mn-ea"/>
                        </a:rPr>
                        <a:t> </a:t>
                      </a:r>
                      <a:r>
                        <a:rPr lang="en-US" sz="1100" b="1" dirty="0" err="1">
                          <a:solidFill>
                            <a:schemeClr val="bg1"/>
                          </a:solidFill>
                          <a:latin typeface="Calibri" panose="020F0502020204030204" pitchFamily="34" charset="0"/>
                          <a:cs typeface="Calibri" panose="020F0502020204030204" pitchFamily="34" charset="0"/>
                          <a:sym typeface="+mn-ea"/>
                        </a:rPr>
                        <a:t>operativi</a:t>
                      </a:r>
                      <a:r>
                        <a:rPr lang="en-US" sz="1100" b="1" dirty="0">
                          <a:solidFill>
                            <a:schemeClr val="bg1"/>
                          </a:solidFill>
                          <a:latin typeface="Calibri" panose="020F0502020204030204" pitchFamily="34" charset="0"/>
                          <a:cs typeface="Calibri" panose="020F0502020204030204" pitchFamily="34" charset="0"/>
                          <a:sym typeface="+mn-ea"/>
                        </a:rPr>
                        <a:t> DUP</a:t>
                      </a:r>
                      <a:endParaRPr lang="en-US" sz="1100" b="1" dirty="0">
                        <a:solidFill>
                          <a:schemeClr val="bg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gridSpan="3">
                  <a:txBody>
                    <a:bodyPr/>
                    <a:lstStyle/>
                    <a:p>
                      <a:pPr indent="0" algn="ctr">
                        <a:buNone/>
                      </a:pPr>
                      <a:r>
                        <a:rPr lang="en-US" sz="1100" b="1">
                          <a:solidFill>
                            <a:srgbClr val="FFFFFF"/>
                          </a:solidFill>
                          <a:latin typeface="Calibri" panose="020F0502020204030204" pitchFamily="34" charset="0"/>
                          <a:cs typeface="Calibri" panose="020F0502020204030204" pitchFamily="34" charset="0"/>
                        </a:rPr>
                        <a:t>Target</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tc hMerge="1">
                  <a:txBody>
                    <a:bodyPr/>
                    <a:lstStyle/>
                    <a:p>
                      <a:endParaRPr lang="it-IT"/>
                    </a:p>
                  </a:txBody>
                  <a:tcPr marL="12700" marR="12700" marT="12700" anchor="ctr">
                    <a:lnL w="12700" cap="flat" cmpd="sng">
                      <a:solidFill>
                        <a:srgbClr val="000000"/>
                      </a:solidFill>
                      <a:prstDash val="soli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1"/>
                  </a:ext>
                </a:extLst>
              </a:tr>
              <a:tr h="24511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chemeClr val="bg1"/>
                          </a:solidFill>
                          <a:latin typeface="Calibri" panose="020F0502020204030204" charset="-122"/>
                          <a:sym typeface="+mn-ea"/>
                        </a:rPr>
                        <a:t>Descrizione</a:t>
                      </a:r>
                      <a:endParaRPr lang="it-IT" altLang="en-US" sz="1100" b="1">
                        <a:solidFill>
                          <a:schemeClr val="bg1"/>
                        </a:solidFill>
                        <a:latin typeface="Calibri" panose="020F0502020204030204" charset="-122"/>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2023</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2024</a:t>
                      </a:r>
                    </a:p>
                  </a:txBody>
                  <a:tcPr marL="12700" marR="12700" marT="12700" anchor="ctr">
                    <a:lnL w="12700" cap="flat" cmpd="sng" algn="ctr">
                      <a:solidFill>
                        <a:schemeClr val="tx1"/>
                      </a:solidFill>
                      <a:prstDash val="solid"/>
                      <a:round/>
                      <a:headEnd type="none" w="med" len="med"/>
                      <a:tailEnd type="none" w="med" len="med"/>
                    </a:lnL>
                    <a:lnR w="1270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2F75B5"/>
                    </a:solidFill>
                  </a:tcPr>
                </a:tc>
                <a:tc>
                  <a:txBody>
                    <a:bodyPr/>
                    <a:lstStyle/>
                    <a:p>
                      <a:pPr indent="0" algn="ctr">
                        <a:buNone/>
                      </a:pPr>
                      <a:r>
                        <a:rPr lang="it-IT" altLang="en-US" sz="1100" b="1">
                          <a:solidFill>
                            <a:srgbClr val="FFFFFF"/>
                          </a:solidFill>
                          <a:latin typeface="Calibri" panose="020F0502020204030204" pitchFamily="34" charset="0"/>
                          <a:cs typeface="Calibri" panose="020F0502020204030204" pitchFamily="34" charset="0"/>
                        </a:rPr>
                        <a:t>2025</a:t>
                      </a:r>
                    </a:p>
                  </a:txBody>
                  <a:tcPr marL="12700" marR="12700" marT="12700" anchor="ctr">
                    <a:lnL w="12700" cap="flat" cmpd="sng">
                      <a:solidFill>
                        <a:srgbClr val="000000"/>
                      </a:solidFill>
                      <a:prstDash val="soli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2F75B5"/>
                    </a:solidFill>
                  </a:tcPr>
                </a:tc>
                <a:extLst>
                  <a:ext uri="{0D108BD9-81ED-4DB2-BD59-A6C34878D82A}">
                    <a16:rowId xmlns:a16="http://schemas.microsoft.com/office/drawing/2014/main" val="10002"/>
                  </a:ext>
                </a:extLst>
              </a:tr>
              <a:tr h="342265">
                <a:tc rowSpan="3">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1.2</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ridurre</a:t>
                      </a:r>
                      <a:r>
                        <a:rPr lang="en-US" sz="1000" b="0" dirty="0">
                          <a:solidFill>
                            <a:schemeClr val="tx1"/>
                          </a:solidFill>
                          <a:latin typeface="Calibri" panose="020F0502020204030204" pitchFamily="34" charset="0"/>
                          <a:cs typeface="Calibri" panose="020F0502020204030204" pitchFamily="34" charset="0"/>
                        </a:rPr>
                        <a:t> del 20% il </a:t>
                      </a:r>
                      <a:r>
                        <a:rPr lang="en-US" sz="1000" b="0" dirty="0" err="1">
                          <a:solidFill>
                            <a:schemeClr val="tx1"/>
                          </a:solidFill>
                          <a:latin typeface="Calibri" panose="020F0502020204030204" pitchFamily="34" charset="0"/>
                          <a:cs typeface="Calibri" panose="020F0502020204030204" pitchFamily="34" charset="0"/>
                        </a:rPr>
                        <a:t>numero</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persone</a:t>
                      </a:r>
                      <a:r>
                        <a:rPr lang="en-US" sz="1000" b="0" dirty="0">
                          <a:solidFill>
                            <a:schemeClr val="tx1"/>
                          </a:solidFill>
                          <a:latin typeface="Calibri" panose="020F0502020204030204" pitchFamily="34" charset="0"/>
                          <a:cs typeface="Calibri" panose="020F0502020204030204" pitchFamily="34" charset="0"/>
                        </a:rPr>
                        <a:t> a </a:t>
                      </a:r>
                      <a:r>
                        <a:rPr lang="en-US" sz="1000" b="0" dirty="0" err="1">
                          <a:solidFill>
                            <a:schemeClr val="tx1"/>
                          </a:solidFill>
                          <a:latin typeface="Calibri" panose="020F0502020204030204" pitchFamily="34" charset="0"/>
                          <a:cs typeface="Calibri" panose="020F0502020204030204" pitchFamily="34" charset="0"/>
                        </a:rPr>
                        <a:t>rischio</a:t>
                      </a:r>
                      <a:r>
                        <a:rPr lang="en-US" sz="1000" b="0" dirty="0">
                          <a:solidFill>
                            <a:schemeClr val="tx1"/>
                          </a:solidFill>
                          <a:latin typeface="Calibri" panose="020F0502020204030204" pitchFamily="34" charset="0"/>
                          <a:cs typeface="Calibri" panose="020F0502020204030204" pitchFamily="34" charset="0"/>
                        </a:rPr>
                        <a:t> di </a:t>
                      </a:r>
                      <a:r>
                        <a:rPr lang="en-US" sz="1000" b="0" dirty="0" err="1">
                          <a:solidFill>
                            <a:schemeClr val="tx1"/>
                          </a:solidFill>
                          <a:latin typeface="Calibri" panose="020F0502020204030204" pitchFamily="34" charset="0"/>
                          <a:cs typeface="Calibri" panose="020F0502020204030204" pitchFamily="34" charset="0"/>
                        </a:rPr>
                        <a:t>povertà</a:t>
                      </a:r>
                      <a:r>
                        <a:rPr lang="en-US" sz="1000" b="0" dirty="0">
                          <a:solidFill>
                            <a:schemeClr val="tx1"/>
                          </a:solidFill>
                          <a:latin typeface="Calibri" panose="020F0502020204030204" pitchFamily="34" charset="0"/>
                          <a:cs typeface="Calibri" panose="020F0502020204030204" pitchFamily="34" charset="0"/>
                        </a:rPr>
                        <a:t> o </a:t>
                      </a:r>
                      <a:r>
                        <a:rPr lang="en-US" sz="1000" b="0" dirty="0" err="1">
                          <a:solidFill>
                            <a:schemeClr val="tx1"/>
                          </a:solidFill>
                          <a:latin typeface="Calibri" panose="020F0502020204030204" pitchFamily="34" charset="0"/>
                          <a:cs typeface="Calibri" panose="020F0502020204030204" pitchFamily="34" charset="0"/>
                        </a:rPr>
                        <a:t>esclusione</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sociale</a:t>
                      </a:r>
                      <a:r>
                        <a:rPr lang="en-US" sz="1000" b="0" dirty="0">
                          <a:solidFill>
                            <a:schemeClr val="tx1"/>
                          </a:solidFill>
                          <a:latin typeface="Calibri" panose="020F0502020204030204" pitchFamily="34" charset="0"/>
                          <a:cs typeface="Calibri" panose="020F0502020204030204" pitchFamily="34" charset="0"/>
                        </a:rPr>
                        <a:t> rispetto al 2019 </a:t>
                      </a:r>
                    </a:p>
                    <a:p>
                      <a:pPr marL="60960" indent="-9525" algn="just">
                        <a:buClrTx/>
                        <a:buSzTx/>
                        <a:buFontTx/>
                        <a:buNone/>
                      </a:pPr>
                      <a:endParaRPr lang="en-US" sz="1000" b="0" dirty="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Garantire la dignità, contrastare la povertà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Reddito alimentare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Rafforzare gli interventi previsti e il sostegno a favore di enti e associazioni impegnate a favore di un ‘reddito alimentare per le persone in condizioni economiche precarie, con particolare riferimento ai bambini e alle bambine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M</a:t>
                      </a:r>
                      <a:r>
                        <a:rPr lang="en-US" sz="1000" b="0" dirty="0" err="1">
                          <a:solidFill>
                            <a:srgbClr val="000000"/>
                          </a:solidFill>
                          <a:latin typeface="Calibri" panose="020F0502020204030204" pitchFamily="34" charset="0"/>
                          <a:cs typeface="Calibri" panose="020F0502020204030204" pitchFamily="34" charset="0"/>
                        </a:rPr>
                        <a:t>appatura delle realtà ed interventi attivi nell'ambito del sostegno al reddito alimentare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60706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D</a:t>
                      </a:r>
                      <a:r>
                        <a:rPr lang="en-US" sz="1000" b="0" dirty="0" err="1">
                          <a:solidFill>
                            <a:srgbClr val="000000"/>
                          </a:solidFill>
                          <a:latin typeface="Calibri" panose="020F0502020204030204" pitchFamily="34" charset="0"/>
                          <a:cs typeface="Calibri" panose="020F0502020204030204" pitchFamily="34" charset="0"/>
                        </a:rPr>
                        <a:t>efinzione  prassi ed azioni congiunte per la risposta alle necessità alimentari volti al reinserimento sociale di persone con problematiche socio-sanitarie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60706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Una comunità a supporto di ogni fragilità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Supporto all’accesso ai servizi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A partire dal Centro Servizi previsto dal PNRR potenziare le azioni, anche attraverso postazioni mobili, per informare, orientare e aiutare, con strumenti e canali dedicati, le persone in situazione di povertà nell’accesso a tutti i benefici cui hanno diritto, come il reddito di cittadinanza e tutte le agevolazioni disponibili, comprese quelle sui consumi energetici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Numero persone intercettate da azioni di informazione e orientamento sul totale di quelle accolte nei dormitori e nella rete integrata pubblico privato degli interventi di sostegno </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algn="ctr">
                        <a:buClrTx/>
                        <a:buSzTx/>
                        <a:buFontTx/>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625475">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3.4</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it-IT" sz="1000" dirty="0">
                          <a:solidFill>
                            <a:schemeClr val="tx1"/>
                          </a:solidFill>
                          <a:latin typeface="Calibri" panose="020F0502020204030204" pitchFamily="34" charset="0"/>
                          <a:cs typeface="Calibri" panose="020F0502020204030204" pitchFamily="34" charset="0"/>
                        </a:rPr>
                        <a:t>Entro il 2025 ridurre del 25% la probabilità di morire per le malattie croniche non trasmissibili rispetto al 2013</a:t>
                      </a:r>
                      <a:endParaRPr lang="it-IT" sz="1000" b="0" dirty="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97282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3.6</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dimezzare</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feriti</a:t>
                      </a:r>
                      <a:r>
                        <a:rPr lang="en-US" sz="1000" b="0" dirty="0">
                          <a:solidFill>
                            <a:schemeClr val="tx1"/>
                          </a:solidFill>
                          <a:latin typeface="Calibri" panose="020F0502020204030204" pitchFamily="34" charset="0"/>
                          <a:cs typeface="Calibri" panose="020F0502020204030204" pitchFamily="34" charset="0"/>
                        </a:rPr>
                        <a:t> per </a:t>
                      </a:r>
                      <a:r>
                        <a:rPr lang="en-US" sz="1000" b="0" dirty="0" err="1">
                          <a:solidFill>
                            <a:schemeClr val="tx1"/>
                          </a:solidFill>
                          <a:latin typeface="Calibri" panose="020F0502020204030204" pitchFamily="34" charset="0"/>
                          <a:cs typeface="Calibri" panose="020F0502020204030204" pitchFamily="34" charset="0"/>
                        </a:rPr>
                        <a:t>incidenti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stradali</a:t>
                      </a:r>
                      <a:r>
                        <a:rPr lang="en-US" sz="1000" b="0" dirty="0">
                          <a:solidFill>
                            <a:schemeClr val="tx1"/>
                          </a:solidFill>
                          <a:latin typeface="Calibri" panose="020F0502020204030204" pitchFamily="34" charset="0"/>
                          <a:cs typeface="Calibri" panose="020F0502020204030204" pitchFamily="34" charset="0"/>
                        </a:rPr>
                        <a:t> rispetto al 2019</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Parma mobilità 30, la vivibilità al primo posto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PNRR - TRASPORTO LOCALE SOSTENIBILE -  M2 - C2-4.1.2 - Trasporto Locale Sostenibile - Ciclovie Urbane - Rafforzamento Mobilità Ciclistica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Costruzione di km aggiuntivi di piste ciclabili urbane: 20 km entro giugno 2026 ( di cui 9 pnrr)</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Numero attraversamenti sicuri realizzati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rgbClr val="000000"/>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a:solidFill>
                            <a:srgbClr val="000000"/>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a:solidFill>
                            <a:srgbClr val="000000"/>
                          </a:solidFill>
                          <a:latin typeface="Calibri" panose="020F0502020204030204" pitchFamily="34" charset="0"/>
                          <a:cs typeface="Calibri" panose="020F0502020204030204" pitchFamily="34" charset="0"/>
                        </a:rPr>
                        <a:t>15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601980" y="1045210"/>
          <a:ext cx="12378055" cy="5379720"/>
        </p:xfrm>
        <a:graphic>
          <a:graphicData uri="http://schemas.openxmlformats.org/drawingml/2006/table">
            <a:tbl>
              <a:tblPr firstRow="1" bandRow="1">
                <a:tableStyleId>{5C22544A-7EE6-4342-B048-85BDC9FD1C3A}</a:tableStyleId>
              </a:tblPr>
              <a:tblGrid>
                <a:gridCol w="537845">
                  <a:extLst>
                    <a:ext uri="{9D8B030D-6E8A-4147-A177-3AD203B41FA5}">
                      <a16:colId xmlns:a16="http://schemas.microsoft.com/office/drawing/2014/main" val="20000"/>
                    </a:ext>
                  </a:extLst>
                </a:gridCol>
                <a:gridCol w="1887855">
                  <a:extLst>
                    <a:ext uri="{9D8B030D-6E8A-4147-A177-3AD203B41FA5}">
                      <a16:colId xmlns:a16="http://schemas.microsoft.com/office/drawing/2014/main" val="20001"/>
                    </a:ext>
                  </a:extLst>
                </a:gridCol>
                <a:gridCol w="1592580">
                  <a:extLst>
                    <a:ext uri="{9D8B030D-6E8A-4147-A177-3AD203B41FA5}">
                      <a16:colId xmlns:a16="http://schemas.microsoft.com/office/drawing/2014/main" val="20002"/>
                    </a:ext>
                  </a:extLst>
                </a:gridCol>
                <a:gridCol w="1612900">
                  <a:extLst>
                    <a:ext uri="{9D8B030D-6E8A-4147-A177-3AD203B41FA5}">
                      <a16:colId xmlns:a16="http://schemas.microsoft.com/office/drawing/2014/main" val="20003"/>
                    </a:ext>
                  </a:extLst>
                </a:gridCol>
                <a:gridCol w="2594610">
                  <a:extLst>
                    <a:ext uri="{9D8B030D-6E8A-4147-A177-3AD203B41FA5}">
                      <a16:colId xmlns:a16="http://schemas.microsoft.com/office/drawing/2014/main" val="20004"/>
                    </a:ext>
                  </a:extLst>
                </a:gridCol>
                <a:gridCol w="2640330">
                  <a:extLst>
                    <a:ext uri="{9D8B030D-6E8A-4147-A177-3AD203B41FA5}">
                      <a16:colId xmlns:a16="http://schemas.microsoft.com/office/drawing/2014/main" val="20005"/>
                    </a:ext>
                  </a:extLst>
                </a:gridCol>
                <a:gridCol w="531495">
                  <a:extLst>
                    <a:ext uri="{9D8B030D-6E8A-4147-A177-3AD203B41FA5}">
                      <a16:colId xmlns:a16="http://schemas.microsoft.com/office/drawing/2014/main" val="20006"/>
                    </a:ext>
                  </a:extLst>
                </a:gridCol>
                <a:gridCol w="489585">
                  <a:extLst>
                    <a:ext uri="{9D8B030D-6E8A-4147-A177-3AD203B41FA5}">
                      <a16:colId xmlns:a16="http://schemas.microsoft.com/office/drawing/2014/main" val="20007"/>
                    </a:ext>
                  </a:extLst>
                </a:gridCol>
                <a:gridCol w="490855">
                  <a:extLst>
                    <a:ext uri="{9D8B030D-6E8A-4147-A177-3AD203B41FA5}">
                      <a16:colId xmlns:a16="http://schemas.microsoft.com/office/drawing/2014/main" val="20008"/>
                    </a:ext>
                  </a:extLst>
                </a:gridCol>
              </a:tblGrid>
              <a:tr h="66802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3.8</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it-IT" sz="1000" b="0" dirty="0">
                          <a:solidFill>
                            <a:schemeClr val="tx1"/>
                          </a:solidFill>
                          <a:latin typeface="Calibri" panose="020F0502020204030204" pitchFamily="34" charset="0"/>
                          <a:cs typeface="Calibri" panose="020F0502020204030204" pitchFamily="34" charset="0"/>
                        </a:rPr>
                        <a:t>Entro il 2030 aggiungere il 78% della copertura vaccinale antinfluenzale per le persone con più di 65 anni</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1469390">
                <a:tc rowSpan="2">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4.1</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0960" marR="0" lvl="0" indent="-9525" algn="just" defTabSz="1008380" rtl="0" eaLnBrk="1" fontAlgn="auto" latinLnBrk="0" hangingPunct="1">
                        <a:lnSpc>
                          <a:spcPct val="100000"/>
                        </a:lnSpc>
                        <a:spcBef>
                          <a:spcPts val="0"/>
                        </a:spcBef>
                        <a:spcAft>
                          <a:spcPts val="0"/>
                        </a:spcAft>
                        <a:buClrTx/>
                        <a:buSzTx/>
                        <a:buFontTx/>
                        <a:buNone/>
                        <a:defRPr/>
                      </a:pPr>
                      <a:r>
                        <a:rPr lang="it-IT" sz="1000" b="0" dirty="0">
                          <a:solidFill>
                            <a:schemeClr val="tx1"/>
                          </a:solidFill>
                          <a:latin typeface="Calibri" panose="020F0502020204030204" pitchFamily="34" charset="0"/>
                          <a:cs typeface="Calibri" panose="020F0502020204030204" pitchFamily="34" charset="0"/>
                        </a:rPr>
                        <a:t>Entro il 2030 ridurre al di sotto della quota dell'8,5% l’uscita precoce dal sistema di formazione e istruzione</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Parma scuole innovative 2.0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Oltre la Scuola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Realizzare interventi per fare in modo che le scuole assumano il ruolo di centri civici aperti ai quartieri e ai cittadini, luogo di confronto e socializzazione. Costruire le condizioni per rendere accessibili palestre e auditorium, in modo che si possano realizzare con maggior facilità attività sportive, culturali e di incontro al di fuori dell’orario scolastico. Incentivare anche la realizzazione di piccole biblioteche scolastiche.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Numero di ore annuali di apertura in orario extrascolastico per bambini e ragazzi all'interno delle scuole di quartiere, per il contrasto alla dispersione scolastica e ai fenomeni di devianza giovanile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Calibri" panose="020F0502020204030204" charset="-122"/>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Calibri" panose="020F0502020204030204" charset="-122"/>
                        </a:rPr>
                        <a:t>200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Calibri" panose="020F0502020204030204" charset="-122"/>
                        </a:rPr>
                        <a:t>200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9728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Patto per la scuola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Attivazione di percorsi di co-progettazione in relazione al "Patto per la scuola" con realizzazione di attività condivise, in particolar modo nei settori orientamento/ri-orientamento, lotta alla dispersione scolastica, integrazione scolastica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Diminuzione percentuale della dispersione scolastica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Calibri" panose="020F0502020204030204" charset="-122"/>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Calibri" panose="020F0502020204030204" charset="-122"/>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000" b="0">
                          <a:solidFill>
                            <a:srgbClr val="000000"/>
                          </a:solidFill>
                          <a:latin typeface="Calibri" panose="020F0502020204030204" charset="-122"/>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410210">
                <a:tc rowSpan="2">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4.2</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0960" indent="-9525" algn="just">
                        <a:buClrTx/>
                        <a:buSzTx/>
                        <a:buFontTx/>
                        <a:buNone/>
                      </a:pPr>
                      <a:r>
                        <a:rPr lang="it-IT" sz="1000" b="0" dirty="0">
                          <a:solidFill>
                            <a:schemeClr val="tx1"/>
                          </a:solidFill>
                          <a:latin typeface="Calibri" panose="020F0502020204030204" pitchFamily="34" charset="0"/>
                          <a:cs typeface="Calibri" panose="020F0502020204030204" pitchFamily="34" charset="0"/>
                        </a:rPr>
                        <a:t>Entro il 2030 raggiungere la quota del 98% di partecipanti alle attività educative dei bambini dai 4 anni fino all'età dell'inizio dell’obbligo scolastico  </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Nidi: meno attesa e giù le rette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Maggior equità nell'accesso ai servizi educativi 0-6</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Migliorare l'accessibilità alle scuole per l'infanzia anche figli unici e situazioni di impegno familiare lavorativo con contratti non convenzionali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Criteri per l'accesso inseriti in regolamento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SI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41021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Parma e il “nuovo” Ospedale Maggiore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Nido e scuola dell’infanzia aziendali per i dipendenti dell’Ospedale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Sostenere il progetto di un nido e di una scuola dell’infanzia aziendali, a supporto delle lavoratrici e dei lavoratori dell’Ospedale, e in un’ottica di welfare che promuova la conciliazione dei tempi di vita e di lavoro secondo la logica della prossimità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Numero posti scuola infanzia aziendali attivati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668020">
                <a:tc>
                  <a:txBody>
                    <a:bodyPr/>
                    <a:lstStyle/>
                    <a:p>
                      <a:pPr indent="0" algn="ctr">
                        <a:buNone/>
                      </a:pPr>
                      <a:r>
                        <a:rPr lang="en-US" sz="1000" b="1">
                          <a:solidFill>
                            <a:schemeClr val="tx1"/>
                          </a:solidFill>
                          <a:latin typeface="Calibri" panose="020F0502020204030204" pitchFamily="34" charset="0"/>
                          <a:cs typeface="Calibri" panose="020F0502020204030204" pitchFamily="34" charset="0"/>
                          <a:sym typeface="+mn-ea"/>
                        </a:rPr>
                        <a:t>4.2</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dirty="0">
                          <a:solidFill>
                            <a:schemeClr val="tx1"/>
                          </a:solidFill>
                          <a:latin typeface="Calibri" panose="020F0502020204030204" pitchFamily="34" charset="0"/>
                          <a:cs typeface="Calibri" panose="020F0502020204030204" pitchFamily="34" charset="0"/>
                        </a:rPr>
                        <a:t>Entro il 2030 raggiungere la quota del 45% di bambini di 0-2 anni che hanno usufruito dei servizi dell'infanzia</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Nidi: meno attesa e giù le rette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Nuovi posti negli asili nido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Aumenteremo i posti negli asili, fino ad arrivare a 160 nuovi posti nido in 5 anni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Nuovi posti nido nel Comune di Parma (Parma Mia  + Eurosia + Polo infanzia UNIPR Campus*)</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a:t>
                      </a:r>
                    </a:p>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 nido*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160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529590" y="1189355"/>
          <a:ext cx="12451715" cy="3914140"/>
        </p:xfrm>
        <a:graphic>
          <a:graphicData uri="http://schemas.openxmlformats.org/drawingml/2006/table">
            <a:tbl>
              <a:tblPr firstRow="1" bandRow="1">
                <a:tableStyleId>{5C22544A-7EE6-4342-B048-85BDC9FD1C3A}</a:tableStyleId>
              </a:tblPr>
              <a:tblGrid>
                <a:gridCol w="537845">
                  <a:extLst>
                    <a:ext uri="{9D8B030D-6E8A-4147-A177-3AD203B41FA5}">
                      <a16:colId xmlns:a16="http://schemas.microsoft.com/office/drawing/2014/main" val="20000"/>
                    </a:ext>
                  </a:extLst>
                </a:gridCol>
                <a:gridCol w="2058035">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596390">
                  <a:extLst>
                    <a:ext uri="{9D8B030D-6E8A-4147-A177-3AD203B41FA5}">
                      <a16:colId xmlns:a16="http://schemas.microsoft.com/office/drawing/2014/main" val="20003"/>
                    </a:ext>
                  </a:extLst>
                </a:gridCol>
                <a:gridCol w="2569845">
                  <a:extLst>
                    <a:ext uri="{9D8B030D-6E8A-4147-A177-3AD203B41FA5}">
                      <a16:colId xmlns:a16="http://schemas.microsoft.com/office/drawing/2014/main" val="20004"/>
                    </a:ext>
                  </a:extLst>
                </a:gridCol>
                <a:gridCol w="2580640">
                  <a:extLst>
                    <a:ext uri="{9D8B030D-6E8A-4147-A177-3AD203B41FA5}">
                      <a16:colId xmlns:a16="http://schemas.microsoft.com/office/drawing/2014/main" val="20005"/>
                    </a:ext>
                  </a:extLst>
                </a:gridCol>
                <a:gridCol w="516255">
                  <a:extLst>
                    <a:ext uri="{9D8B030D-6E8A-4147-A177-3AD203B41FA5}">
                      <a16:colId xmlns:a16="http://schemas.microsoft.com/office/drawing/2014/main" val="20006"/>
                    </a:ext>
                  </a:extLst>
                </a:gridCol>
                <a:gridCol w="518160">
                  <a:extLst>
                    <a:ext uri="{9D8B030D-6E8A-4147-A177-3AD203B41FA5}">
                      <a16:colId xmlns:a16="http://schemas.microsoft.com/office/drawing/2014/main" val="20007"/>
                    </a:ext>
                  </a:extLst>
                </a:gridCol>
                <a:gridCol w="546100">
                  <a:extLst>
                    <a:ext uri="{9D8B030D-6E8A-4147-A177-3AD203B41FA5}">
                      <a16:colId xmlns:a16="http://schemas.microsoft.com/office/drawing/2014/main" val="20008"/>
                    </a:ext>
                  </a:extLst>
                </a:gridCol>
              </a:tblGrid>
              <a:tr h="363220">
                <a:tc rowSpan="2">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4.3</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rPr>
                        <a:t>Entro</a:t>
                      </a:r>
                      <a:r>
                        <a:rPr lang="en-US" sz="1000" b="0" dirty="0">
                          <a:solidFill>
                            <a:schemeClr val="tx1"/>
                          </a:solidFill>
                          <a:latin typeface="Calibri" panose="020F0502020204030204" pitchFamily="34" charset="0"/>
                          <a:cs typeface="Calibri" panose="020F0502020204030204" pitchFamily="34" charset="0"/>
                        </a:rPr>
                        <a:t> il 2030 </a:t>
                      </a:r>
                      <a:r>
                        <a:rPr lang="en-US" sz="1000" b="0" dirty="0" err="1">
                          <a:solidFill>
                            <a:schemeClr val="tx1"/>
                          </a:solidFill>
                          <a:latin typeface="Calibri" panose="020F0502020204030204" pitchFamily="34" charset="0"/>
                          <a:cs typeface="Calibri" panose="020F0502020204030204" pitchFamily="34" charset="0"/>
                        </a:rPr>
                        <a:t>raggiungere</a:t>
                      </a:r>
                      <a:r>
                        <a:rPr lang="en-US" sz="1000" b="0" dirty="0">
                          <a:solidFill>
                            <a:schemeClr val="tx1"/>
                          </a:solidFill>
                          <a:latin typeface="Calibri" panose="020F0502020204030204" pitchFamily="34" charset="0"/>
                          <a:cs typeface="Calibri" panose="020F0502020204030204" pitchFamily="34" charset="0"/>
                        </a:rPr>
                        <a:t> la quota del 50% </a:t>
                      </a:r>
                      <a:r>
                        <a:rPr lang="en-US" sz="1000" b="0" dirty="0" err="1">
                          <a:solidFill>
                            <a:schemeClr val="tx1"/>
                          </a:solidFill>
                          <a:latin typeface="Calibri" panose="020F0502020204030204" pitchFamily="34" charset="0"/>
                          <a:cs typeface="Calibri" panose="020F0502020204030204" pitchFamily="34" charset="0"/>
                        </a:rPr>
                        <a:t>dei</a:t>
                      </a:r>
                      <a:r>
                        <a:rPr lang="en-US" sz="1000" b="0" dirty="0">
                          <a:solidFill>
                            <a:schemeClr val="tx1"/>
                          </a:solidFill>
                          <a:latin typeface="Calibri" panose="020F0502020204030204" pitchFamily="34" charset="0"/>
                          <a:cs typeface="Calibri" panose="020F0502020204030204" pitchFamily="34" charset="0"/>
                        </a:rPr>
                        <a:t> </a:t>
                      </a:r>
                      <a:r>
                        <a:rPr lang="en-US" sz="1000" b="0" dirty="0" err="1">
                          <a:solidFill>
                            <a:schemeClr val="tx1"/>
                          </a:solidFill>
                          <a:latin typeface="Calibri" panose="020F0502020204030204" pitchFamily="34" charset="0"/>
                          <a:cs typeface="Calibri" panose="020F0502020204030204" pitchFamily="34" charset="0"/>
                        </a:rPr>
                        <a:t>laureati</a:t>
                      </a:r>
                      <a:r>
                        <a:rPr lang="en-US" sz="1000" b="0" dirty="0">
                          <a:solidFill>
                            <a:schemeClr val="tx1"/>
                          </a:solidFill>
                          <a:latin typeface="Calibri" panose="020F0502020204030204" pitchFamily="34" charset="0"/>
                          <a:cs typeface="Calibri" panose="020F0502020204030204" pitchFamily="34" charset="0"/>
                        </a:rPr>
                        <a:t> (30-34 anni)</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PARMA E I GIOVANI, liberiamo le energie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Parma città universitaria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Consolidare e migliorare il progetto "Parma città universitaria”, attraverso un dialogo costante con l’Ateneo e con la popolazione studentesca, facendo emergere esigenze e progettualità che dovranno incidere su  tutti gli ambiti dell’Amministrazione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Attuazione percorsi di formazione specifici tra Università e Comune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60960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Aumento tirocini dei settori dell'Amministrazione comunale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10%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15%</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820420">
                <a:tc>
                  <a:txBody>
                    <a:bodyPr/>
                    <a:lstStyle/>
                    <a:p>
                      <a:pPr indent="0" algn="ctr">
                        <a:buNone/>
                      </a:pPr>
                      <a:r>
                        <a:rPr lang="en-US" sz="1000" b="1">
                          <a:solidFill>
                            <a:srgbClr val="000000"/>
                          </a:solidFill>
                          <a:latin typeface="Calibri" panose="020F0502020204030204" pitchFamily="34" charset="0"/>
                          <a:cs typeface="Calibri" panose="020F0502020204030204" pitchFamily="34" charset="0"/>
                        </a:rPr>
                        <a:t>4.</a:t>
                      </a:r>
                      <a:r>
                        <a:rPr lang="it-IT" altLang="en-US" sz="1000" b="1">
                          <a:solidFill>
                            <a:srgbClr val="000000"/>
                          </a:solidFill>
                          <a:latin typeface="Calibri" panose="020F0502020204030204" pitchFamily="34" charset="0"/>
                          <a:cs typeface="Calibri" panose="020F0502020204030204" pitchFamily="34" charset="0"/>
                        </a:rPr>
                        <a:t>4</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60960" indent="-9525" algn="just">
                        <a:buClrTx/>
                        <a:buSzTx/>
                        <a:buFontTx/>
                        <a:buNone/>
                      </a:pPr>
                      <a:r>
                        <a:rPr lang="en-US" sz="1000" b="0">
                          <a:solidFill>
                            <a:schemeClr val="tx1"/>
                          </a:solidFill>
                          <a:latin typeface="Calibri" panose="020F0502020204030204" pitchFamily="34" charset="0"/>
                          <a:cs typeface="Calibri" panose="020F0502020204030204" pitchFamily="34" charset="0"/>
                          <a:sym typeface="+mn-ea"/>
                        </a:rPr>
                        <a:t>Entro il 2030 raggiungere la quota del 65% delle persone</a:t>
                      </a:r>
                      <a:r>
                        <a:rPr lang="it-IT" altLang="en-US" sz="1000" b="0">
                          <a:solidFill>
                            <a:schemeClr val="tx1"/>
                          </a:solidFill>
                          <a:latin typeface="Calibri" panose="020F0502020204030204" pitchFamily="34" charset="0"/>
                          <a:cs typeface="Calibri" panose="020F0502020204030204" pitchFamily="34" charset="0"/>
                          <a:sym typeface="+mn-ea"/>
                        </a:rPr>
                        <a:t> </a:t>
                      </a:r>
                      <a:r>
                        <a:rPr lang="en-US" sz="1000" b="0">
                          <a:solidFill>
                            <a:schemeClr val="tx1"/>
                          </a:solidFill>
                          <a:latin typeface="Calibri" panose="020F0502020204030204" pitchFamily="34" charset="0"/>
                          <a:cs typeface="Calibri" panose="020F0502020204030204" pitchFamily="34" charset="0"/>
                          <a:sym typeface="+mn-ea"/>
                        </a:rPr>
                        <a:t>di 25-64 anni che hanno partecipato ad attività di formazione e</a:t>
                      </a:r>
                      <a:endParaRPr lang="en-US" sz="1000" b="0">
                        <a:solidFill>
                          <a:schemeClr val="tx1"/>
                        </a:solidFill>
                        <a:latin typeface="Calibri" panose="020F0502020204030204" pitchFamily="34" charset="0"/>
                        <a:cs typeface="Calibri" panose="020F0502020204030204" pitchFamily="34" charset="0"/>
                      </a:endParaRPr>
                    </a:p>
                    <a:p>
                      <a:pPr marL="60960" indent="-9525" algn="just">
                        <a:buClrTx/>
                        <a:buSzTx/>
                        <a:buFontTx/>
                        <a:buNone/>
                      </a:pPr>
                      <a:r>
                        <a:rPr lang="en-US" sz="1000" b="0">
                          <a:solidFill>
                            <a:schemeClr val="tx1"/>
                          </a:solidFill>
                          <a:latin typeface="Calibri" panose="020F0502020204030204" pitchFamily="34" charset="0"/>
                          <a:cs typeface="Calibri" panose="020F0502020204030204" pitchFamily="34" charset="0"/>
                          <a:sym typeface="+mn-ea"/>
                        </a:rPr>
                        <a:t>istruzione negli ultimi 12 mesi</a:t>
                      </a:r>
                      <a:endParaRPr lang="it-IT" sz="1000" b="0" dirty="0">
                        <a:solidFill>
                          <a:schemeClr val="tx1"/>
                        </a:solidFill>
                        <a:latin typeface="Calibri" panose="020F0502020204030204" pitchFamily="34" charset="0"/>
                        <a:cs typeface="Calibri" panose="020F0502020204030204" pitchFamily="34" charset="0"/>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Parma città paritaria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Sostegno alle donne in condizioni svantaggiate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Realizzare un programma straordinario di intervento sulle madri giovani a basso reddito e scarsa scolarizzazione volto all'inclusione sociale e orientamento/tutoraggio rispetto ai servizi comunali e più in generale territoriali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Numero di donne straniere in condizioni di svantaggio coinvolte in percorsi volti a garantire la piena accessibilità ai servizi comunali e alle informazioni legate ai servizi/attività territoriali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30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40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60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63220">
                <a:tc rowSpan="5">
                  <a:txBody>
                    <a:bodyPr/>
                    <a:lstStyle/>
                    <a:p>
                      <a:pPr indent="0" algn="ctr">
                        <a:buNone/>
                      </a:pPr>
                      <a:r>
                        <a:rPr lang="it-IT" altLang="en-US" sz="1000" b="1">
                          <a:solidFill>
                            <a:srgbClr val="000000"/>
                          </a:solidFill>
                          <a:latin typeface="Calibri" panose="020F0502020204030204" pitchFamily="34" charset="0"/>
                          <a:cs typeface="Calibri" panose="020F0502020204030204" pitchFamily="34" charset="0"/>
                        </a:rPr>
                        <a:t>5.5</a:t>
                      </a: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5">
                  <a:txBody>
                    <a:bodyPr/>
                    <a:lstStyle/>
                    <a:p>
                      <a:pPr marL="60960" indent="-9525" algn="just">
                        <a:buClrTx/>
                        <a:buSzTx/>
                        <a:buFontTx/>
                        <a:buNone/>
                      </a:pPr>
                      <a:r>
                        <a:rPr lang="it-IT" altLang="en-US" sz="1000" dirty="0">
                          <a:solidFill>
                            <a:schemeClr val="tx1"/>
                          </a:solidFill>
                          <a:latin typeface="Calibri" panose="020F0502020204030204" pitchFamily="34" charset="0"/>
                          <a:cs typeface="Calibri" panose="020F0502020204030204" pitchFamily="34" charset="0"/>
                          <a:sym typeface="+mn-ea"/>
                        </a:rPr>
                        <a:t>E</a:t>
                      </a:r>
                      <a:r>
                        <a:rPr lang="en-US" sz="1000" dirty="0" err="1">
                          <a:solidFill>
                            <a:schemeClr val="tx1"/>
                          </a:solidFill>
                          <a:latin typeface="Calibri" panose="020F0502020204030204" pitchFamily="34" charset="0"/>
                          <a:cs typeface="Calibri" panose="020F0502020204030204" pitchFamily="34" charset="0"/>
                          <a:sym typeface="+mn-ea"/>
                        </a:rPr>
                        <a:t>ntro</a:t>
                      </a:r>
                      <a:r>
                        <a:rPr lang="en-US" sz="1000" dirty="0">
                          <a:solidFill>
                            <a:schemeClr val="tx1"/>
                          </a:solidFill>
                          <a:latin typeface="Calibri" panose="020F0502020204030204" pitchFamily="34" charset="0"/>
                          <a:cs typeface="Calibri" panose="020F0502020204030204" pitchFamily="34" charset="0"/>
                          <a:sym typeface="+mn-ea"/>
                        </a:rPr>
                        <a:t> il 2030 </a:t>
                      </a:r>
                      <a:r>
                        <a:rPr lang="en-US" sz="1000" dirty="0" err="1">
                          <a:solidFill>
                            <a:schemeClr val="tx1"/>
                          </a:solidFill>
                          <a:latin typeface="Calibri" panose="020F0502020204030204" pitchFamily="34" charset="0"/>
                          <a:cs typeface="Calibri" panose="020F0502020204030204" pitchFamily="34" charset="0"/>
                          <a:sym typeface="+mn-ea"/>
                        </a:rPr>
                        <a:t>dimezzare</a:t>
                      </a:r>
                      <a:r>
                        <a:rPr lang="en-US" sz="1000" dirty="0">
                          <a:solidFill>
                            <a:schemeClr val="tx1"/>
                          </a:solidFill>
                          <a:latin typeface="Calibri" panose="020F0502020204030204" pitchFamily="34" charset="0"/>
                          <a:cs typeface="Calibri" panose="020F0502020204030204" pitchFamily="34" charset="0"/>
                          <a:sym typeface="+mn-ea"/>
                        </a:rPr>
                        <a:t> il gap </a:t>
                      </a:r>
                      <a:r>
                        <a:rPr lang="en-US" sz="1000" dirty="0" err="1">
                          <a:solidFill>
                            <a:schemeClr val="tx1"/>
                          </a:solidFill>
                          <a:latin typeface="Calibri" panose="020F0502020204030204" pitchFamily="34" charset="0"/>
                          <a:cs typeface="Calibri" panose="020F0502020204030204" pitchFamily="34" charset="0"/>
                          <a:sym typeface="+mn-ea"/>
                        </a:rPr>
                        <a:t>occupazionale</a:t>
                      </a:r>
                      <a:r>
                        <a:rPr lang="en-US" sz="1000" dirty="0">
                          <a:solidFill>
                            <a:schemeClr val="tx1"/>
                          </a:solidFill>
                          <a:latin typeface="Calibri" panose="020F0502020204030204" pitchFamily="34" charset="0"/>
                          <a:cs typeface="Calibri" panose="020F0502020204030204" pitchFamily="34" charset="0"/>
                          <a:sym typeface="+mn-ea"/>
                        </a:rPr>
                        <a:t> di </a:t>
                      </a:r>
                      <a:r>
                        <a:rPr lang="en-US" sz="1000" dirty="0" err="1">
                          <a:solidFill>
                            <a:schemeClr val="tx1"/>
                          </a:solidFill>
                          <a:latin typeface="Calibri" panose="020F0502020204030204" pitchFamily="34" charset="0"/>
                          <a:cs typeface="Calibri" panose="020F0502020204030204" pitchFamily="34" charset="0"/>
                          <a:sym typeface="+mn-ea"/>
                        </a:rPr>
                        <a:t>genere</a:t>
                      </a:r>
                      <a:r>
                        <a:rPr lang="en-US" sz="1000" dirty="0">
                          <a:solidFill>
                            <a:schemeClr val="tx1"/>
                          </a:solidFill>
                          <a:latin typeface="Calibri" panose="020F0502020204030204" pitchFamily="34" charset="0"/>
                          <a:cs typeface="Calibri" panose="020F0502020204030204" pitchFamily="34" charset="0"/>
                          <a:sym typeface="+mn-ea"/>
                        </a:rPr>
                        <a:t> rispetto al 2020</a:t>
                      </a:r>
                      <a:r>
                        <a:rPr lang="en-US" sz="1000" dirty="0">
                          <a:solidFill>
                            <a:schemeClr val="tx1"/>
                          </a:solidFill>
                          <a:highlight>
                            <a:srgbClr val="FAFCFC"/>
                          </a:highlight>
                          <a:latin typeface="Calibri" panose="020F0502020204030204" pitchFamily="34" charset="0"/>
                          <a:cs typeface="Calibri" panose="020F0502020204030204" pitchFamily="34" charset="0"/>
                          <a:sym typeface="+mn-ea"/>
                        </a:rPr>
                        <a:t> </a:t>
                      </a:r>
                      <a:endParaRPr lang="it-IT" sz="1000" b="0" dirty="0">
                        <a:solidFill>
                          <a:schemeClr val="tx1"/>
                        </a:solidFill>
                        <a:latin typeface="Calibri" panose="020F0502020204030204" pitchFamily="34" charset="0"/>
                        <a:cs typeface="Calibri" panose="020F0502020204030204" pitchFamily="34" charset="0"/>
                        <a:sym typeface="+mn-ea"/>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rPr>
                        <a:t>Più valore al lavoro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rPr>
                        <a:t>Occupazione delle donne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rPr>
                        <a:t>Promuovere l’occupazione delle donne ampliando, innovando, rendendo flessibile ed economicamente più accessibile la rete dei servizi alle persone di ogni età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Potenziare gli interventi di conciliazione (laboratorio compiti, tagesmutter)</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6680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Estensione esperienze che coniugano svolgimento compiti e pratica sportiva (sul modello del progetto "sport nello zaino"), rivolte a bambini e adolescenti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rPr>
                        <a:t>Parma città paritaria</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rPr>
                        <a:t>Piano comunale per la parità di genere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just">
                        <a:spcBef>
                          <a:spcPts val="0"/>
                        </a:spcBef>
                        <a:spcAft>
                          <a:spcPts val="0"/>
                        </a:spcAft>
                        <a:buClrTx/>
                        <a:buSzTx/>
                        <a:buFontTx/>
                        <a:buNone/>
                        <a:defRPr/>
                      </a:pPr>
                      <a:r>
                        <a:rPr lang="en-US" sz="1000" b="0" dirty="0" err="1">
                          <a:solidFill>
                            <a:schemeClr val="tx1"/>
                          </a:solidFill>
                          <a:latin typeface="Calibri" panose="020F0502020204030204" pitchFamily="34" charset="0"/>
                          <a:cs typeface="Calibri" panose="020F0502020204030204" pitchFamily="34" charset="0"/>
                        </a:rPr>
                        <a:t>Promuovere un Piano comunale per la parità di genere e lotta alle discriminazioni che possa concretizzarsi, in diverse fasi, nell'individuazione di linee guida e referenti nei signoli settori in materia di parità di genere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Piano comunale per la parità di genere approvato</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Sì</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Percentuale di settori con referente interno per la parità di genere</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Numero di azioni di conciliazione vita/lavoro attivate ogni anno per i dipendenti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1</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2</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it-IT" altLang="en-US" sz="1000" b="0" dirty="0" err="1">
                          <a:solidFill>
                            <a:srgbClr val="000000"/>
                          </a:solidFill>
                          <a:latin typeface="Calibri" panose="020F0502020204030204" pitchFamily="34" charset="0"/>
                          <a:cs typeface="Calibri" panose="020F0502020204030204" pitchFamily="34" charset="0"/>
                        </a:rPr>
                        <a:t>3</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p:cNvSpPr txBox="1"/>
          <p:nvPr/>
        </p:nvSpPr>
        <p:spPr>
          <a:xfrm>
            <a:off x="0" y="2125242"/>
            <a:ext cx="13416912" cy="54376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spcAft>
                <a:spcPts val="550"/>
              </a:spcAft>
              <a:buClr>
                <a:schemeClr val="accent1"/>
              </a:buClr>
              <a:buFont typeface="Wingdings" panose="05000000000000000000" pitchFamily="2" charset="2"/>
              <a:buChar char="ü"/>
            </a:pPr>
            <a:r>
              <a:rPr lang="it-IT" altLang="it-IT" sz="1800" b="1" dirty="0">
                <a:solidFill>
                  <a:schemeClr val="tx1"/>
                </a:solidFill>
                <a:latin typeface="Calibri" panose="020F0502020204030204" pitchFamily="34" charset="0"/>
                <a:cs typeface="Calibri" panose="020F0502020204030204" pitchFamily="34" charset="0"/>
              </a:rPr>
              <a:t>La Strategia regionale per lo sviluppo sostenibile della Regione Emilia-Romagna. </a:t>
            </a:r>
            <a:r>
              <a:rPr lang="it-IT" altLang="it-IT" sz="1800" dirty="0">
                <a:solidFill>
                  <a:schemeClr val="tx1"/>
                </a:solidFill>
                <a:latin typeface="Calibri" panose="020F0502020204030204" pitchFamily="34" charset="0"/>
                <a:cs typeface="Calibri" panose="020F0502020204030204" pitchFamily="34" charset="0"/>
              </a:rPr>
              <a:t>È stata approvata nel novembre 2021 ed è </a:t>
            </a:r>
            <a:r>
              <a:rPr lang="it-IT" altLang="it-IT" sz="1800" b="1" dirty="0">
                <a:solidFill>
                  <a:schemeClr val="tx1"/>
                </a:solidFill>
                <a:latin typeface="Calibri" panose="020F0502020204030204" pitchFamily="34" charset="0"/>
                <a:cs typeface="Calibri" panose="020F0502020204030204" pitchFamily="34" charset="0"/>
              </a:rPr>
              <a:t>integrata</a:t>
            </a:r>
            <a:r>
              <a:rPr lang="it-IT" altLang="it-IT" sz="1800" dirty="0">
                <a:solidFill>
                  <a:schemeClr val="tx1"/>
                </a:solidFill>
                <a:latin typeface="Calibri" panose="020F0502020204030204" pitchFamily="34" charset="0"/>
                <a:cs typeface="Calibri" panose="020F0502020204030204" pitchFamily="34" charset="0"/>
              </a:rPr>
              <a:t> con gli strumenti di pianificazione e programmazione regionali, </a:t>
            </a:r>
            <a:r>
              <a:rPr lang="it-IT" altLang="it-IT" sz="1800" b="1" dirty="0">
                <a:solidFill>
                  <a:schemeClr val="tx1"/>
                </a:solidFill>
                <a:latin typeface="Calibri" panose="020F0502020204030204" pitchFamily="34" charset="0"/>
                <a:cs typeface="Calibri" panose="020F0502020204030204" pitchFamily="34" charset="0"/>
              </a:rPr>
              <a:t>condivisa </a:t>
            </a:r>
            <a:r>
              <a:rPr lang="it-IT" altLang="it-IT" sz="1800" dirty="0">
                <a:solidFill>
                  <a:schemeClr val="tx1"/>
                </a:solidFill>
                <a:latin typeface="Calibri" panose="020F0502020204030204" pitchFamily="34" charset="0"/>
                <a:cs typeface="Calibri" panose="020F0502020204030204" pitchFamily="34" charset="0"/>
              </a:rPr>
              <a:t>in quanto coerente con il </a:t>
            </a:r>
            <a:r>
              <a:rPr lang="it-IT" altLang="it-IT" sz="1800" i="1" dirty="0">
                <a:solidFill>
                  <a:schemeClr val="tx1"/>
                </a:solidFill>
                <a:latin typeface="Calibri" panose="020F0502020204030204" pitchFamily="34" charset="0"/>
                <a:cs typeface="Calibri" panose="020F0502020204030204" pitchFamily="34" charset="0"/>
              </a:rPr>
              <a:t>Patto per il Lavoro e per il clima </a:t>
            </a:r>
            <a:r>
              <a:rPr lang="it-IT" altLang="it-IT" sz="1800" dirty="0">
                <a:solidFill>
                  <a:schemeClr val="tx1"/>
                </a:solidFill>
                <a:latin typeface="Calibri" panose="020F0502020204030204" pitchFamily="34" charset="0"/>
                <a:cs typeface="Calibri" panose="020F0502020204030204" pitchFamily="34" charset="0"/>
              </a:rPr>
              <a:t>sottoscritto da oltre 50 istituzioni e organizzazioni, </a:t>
            </a:r>
            <a:r>
              <a:rPr lang="it-IT" altLang="it-IT" sz="1800" b="1" dirty="0">
                <a:solidFill>
                  <a:schemeClr val="tx1"/>
                </a:solidFill>
                <a:latin typeface="Calibri" panose="020F0502020204030204" pitchFamily="34" charset="0"/>
                <a:cs typeface="Calibri" panose="020F0502020204030204" pitchFamily="34" charset="0"/>
              </a:rPr>
              <a:t>ambiziosa</a:t>
            </a:r>
            <a:r>
              <a:rPr lang="it-IT" altLang="it-IT" sz="1800" dirty="0">
                <a:solidFill>
                  <a:schemeClr val="tx1"/>
                </a:solidFill>
                <a:latin typeface="Calibri" panose="020F0502020204030204" pitchFamily="34" charset="0"/>
                <a:cs typeface="Calibri" panose="020F0502020204030204" pitchFamily="34" charset="0"/>
              </a:rPr>
              <a:t> perché indica traguardi all’altezza delle sfide globali, </a:t>
            </a:r>
            <a:r>
              <a:rPr lang="it-IT" sz="1800" b="1" dirty="0">
                <a:ea typeface="Century Gothic" panose="020B0502020202020204"/>
                <a:cs typeface="Century Gothic" panose="020B0502020202020204"/>
                <a:sym typeface="Century Gothic" panose="020B0502020202020204"/>
              </a:rPr>
              <a:t>aperta, dinamica e misurabile </a:t>
            </a:r>
            <a:r>
              <a:rPr lang="it-IT" sz="1800" dirty="0">
                <a:ea typeface="Century Gothic" panose="020B0502020202020204"/>
                <a:cs typeface="Century Gothic" panose="020B0502020202020204"/>
                <a:sym typeface="Century Gothic" panose="020B0502020202020204"/>
              </a:rPr>
              <a:t>perché oggetto di aggiornamento, monitoraggio e revisione continui e </a:t>
            </a:r>
            <a:r>
              <a:rPr lang="it-IT" sz="1800" b="1" dirty="0">
                <a:ea typeface="Century Gothic" panose="020B0502020202020204"/>
                <a:cs typeface="Century Gothic" panose="020B0502020202020204"/>
                <a:sym typeface="Century Gothic" panose="020B0502020202020204"/>
              </a:rPr>
              <a:t>partecipata</a:t>
            </a:r>
            <a:r>
              <a:rPr lang="it-IT" sz="1800" dirty="0">
                <a:ea typeface="Century Gothic" panose="020B0502020202020204"/>
                <a:cs typeface="Century Gothic" panose="020B0502020202020204"/>
                <a:sym typeface="Century Gothic" panose="020B0502020202020204"/>
              </a:rPr>
              <a:t> attraverso il Forum regionale per lo Sviluppo Sostenibile. </a:t>
            </a:r>
          </a:p>
          <a:p>
            <a:pPr algn="just">
              <a:spcBef>
                <a:spcPct val="0"/>
              </a:spcBef>
              <a:spcAft>
                <a:spcPts val="550"/>
              </a:spcAft>
              <a:buClr>
                <a:schemeClr val="accent1"/>
              </a:buClr>
              <a:buFont typeface="Wingdings" panose="05000000000000000000" pitchFamily="2" charset="2"/>
              <a:buChar char="ü"/>
            </a:pPr>
            <a:r>
              <a:rPr lang="it-IT" sz="1800" b="1" dirty="0">
                <a:ea typeface="Century Gothic" panose="020B0502020202020204"/>
                <a:cs typeface="Century Gothic" panose="020B0502020202020204"/>
                <a:sym typeface="Century Gothic" panose="020B0502020202020204"/>
              </a:rPr>
              <a:t>I territori e la cittadinanza per lo sviluppo sostenibile. </a:t>
            </a:r>
            <a:r>
              <a:rPr lang="it-IT" sz="1800" dirty="0">
                <a:ea typeface="Century Gothic" panose="020B0502020202020204"/>
                <a:cs typeface="Century Gothic" panose="020B0502020202020204"/>
                <a:sym typeface="Century Gothic" panose="020B0502020202020204"/>
              </a:rPr>
              <a:t>La Strategia si propone di radicare l’Agenda ONU 2030 nei territori rendendo gli </a:t>
            </a:r>
            <a:r>
              <a:rPr lang="it-IT" sz="1800" b="1" dirty="0">
                <a:ea typeface="Century Gothic" panose="020B0502020202020204"/>
                <a:cs typeface="Century Gothic" panose="020B0502020202020204"/>
                <a:sym typeface="Century Gothic" panose="020B0502020202020204"/>
              </a:rPr>
              <a:t>enti locali protagonisti </a:t>
            </a:r>
            <a:r>
              <a:rPr lang="it-IT" sz="1800" dirty="0">
                <a:ea typeface="Century Gothic" panose="020B0502020202020204"/>
                <a:cs typeface="Century Gothic" panose="020B0502020202020204"/>
                <a:sym typeface="Century Gothic" panose="020B0502020202020204"/>
              </a:rPr>
              <a:t>e di </a:t>
            </a:r>
            <a:r>
              <a:rPr lang="it-IT" altLang="it-IT" sz="1800" dirty="0">
                <a:solidFill>
                  <a:schemeClr val="tx1"/>
                </a:solidFill>
                <a:latin typeface="Calibri" panose="020F0502020204030204" pitchFamily="34" charset="0"/>
                <a:cs typeface="Calibri" panose="020F0502020204030204" pitchFamily="34" charset="0"/>
              </a:rPr>
              <a:t>offrire una </a:t>
            </a:r>
            <a:r>
              <a:rPr lang="it-IT" altLang="it-IT" sz="1800" b="1" dirty="0">
                <a:solidFill>
                  <a:schemeClr val="tx1"/>
                </a:solidFill>
                <a:latin typeface="Calibri" panose="020F0502020204030204" pitchFamily="34" charset="0"/>
                <a:cs typeface="Calibri" panose="020F0502020204030204" pitchFamily="34" charset="0"/>
              </a:rPr>
              <a:t>rendicontazione pubblica </a:t>
            </a:r>
            <a:r>
              <a:rPr lang="it-IT" altLang="it-IT" sz="1800" dirty="0">
                <a:solidFill>
                  <a:schemeClr val="tx1"/>
                </a:solidFill>
                <a:latin typeface="Calibri" panose="020F0502020204030204" pitchFamily="34" charset="0"/>
                <a:cs typeface="Calibri" panose="020F0502020204030204" pitchFamily="34" charset="0"/>
              </a:rPr>
              <a:t>dello stato di attuazione degli obiettivi e delle azioni per raggiungerli al fine di costituire </a:t>
            </a:r>
            <a:r>
              <a:rPr lang="it-IT" altLang="it-IT" sz="1800" b="1" dirty="0">
                <a:solidFill>
                  <a:schemeClr val="tx1"/>
                </a:solidFill>
                <a:latin typeface="Calibri" panose="020F0502020204030204" pitchFamily="34" charset="0"/>
                <a:cs typeface="Calibri" panose="020F0502020204030204" pitchFamily="34" charset="0"/>
              </a:rPr>
              <a:t>un quadro di riferimento per le pratiche di sostenibilità di cittadini, imprese e associazioni. </a:t>
            </a: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b="1" dirty="0">
                <a:solidFill>
                  <a:schemeClr val="tx1"/>
                </a:solidFill>
                <a:latin typeface="Calibri" panose="020F0502020204030204" pitchFamily="34" charset="0"/>
                <a:cs typeface="Calibri" panose="020F0502020204030204" pitchFamily="34" charset="0"/>
              </a:rPr>
              <a:t>Il Documento di economia e finanza regionale (DEFR). </a:t>
            </a:r>
            <a:r>
              <a:rPr lang="it-IT" altLang="it-IT" sz="1800" dirty="0">
                <a:solidFill>
                  <a:schemeClr val="tx1"/>
                </a:solidFill>
                <a:latin typeface="Calibri" panose="020F0502020204030204" pitchFamily="34" charset="0"/>
                <a:cs typeface="Calibri" panose="020F0502020204030204" pitchFamily="34" charset="0"/>
              </a:rPr>
              <a:t>È il principale documento di programmazione economico-finanziaria della Regione che viene approvato annualmente con una proiezione triennale A partire da quest’anno </a:t>
            </a:r>
            <a:r>
              <a:rPr lang="it-IT" altLang="it-IT" sz="1800" b="1" dirty="0">
                <a:solidFill>
                  <a:schemeClr val="tx1"/>
                </a:solidFill>
                <a:latin typeface="Calibri" panose="020F0502020204030204" pitchFamily="34" charset="0"/>
                <a:cs typeface="Calibri" panose="020F0502020204030204" pitchFamily="34" charset="0"/>
              </a:rPr>
              <a:t>il DEFR contiene l’andamento di 35 obiettivi quantitativi </a:t>
            </a:r>
            <a:r>
              <a:rPr lang="it-IT" altLang="it-IT" sz="1800" dirty="0">
                <a:solidFill>
                  <a:schemeClr val="tx1"/>
                </a:solidFill>
                <a:latin typeface="Calibri" panose="020F0502020204030204" pitchFamily="34" charset="0"/>
                <a:cs typeface="Calibri" panose="020F0502020204030204" pitchFamily="34" charset="0"/>
              </a:rPr>
              <a:t>della Strategia regionale. </a:t>
            </a: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b="1" dirty="0">
                <a:solidFill>
                  <a:schemeClr val="tx1"/>
                </a:solidFill>
                <a:latin typeface="Calibri" panose="020F0502020204030204" pitchFamily="34" charset="0"/>
                <a:cs typeface="Calibri" panose="020F0502020204030204" pitchFamily="34" charset="0"/>
              </a:rPr>
              <a:t>I documenti unici di programmazione (DUP). </a:t>
            </a:r>
            <a:r>
              <a:rPr lang="it-IT" altLang="it-IT" sz="1800" dirty="0">
                <a:solidFill>
                  <a:schemeClr val="tx1"/>
                </a:solidFill>
                <a:latin typeface="Calibri" panose="020F0502020204030204" pitchFamily="34" charset="0"/>
                <a:cs typeface="Calibri" panose="020F0502020204030204" pitchFamily="34" charset="0"/>
              </a:rPr>
              <a:t>Come il DEFR regionale, anch’essi vengono</a:t>
            </a:r>
            <a:r>
              <a:rPr lang="it-IT" altLang="it-IT" sz="1800" b="1" dirty="0">
                <a:solidFill>
                  <a:schemeClr val="tx1"/>
                </a:solidFill>
                <a:latin typeface="Calibri" panose="020F0502020204030204" pitchFamily="34" charset="0"/>
                <a:cs typeface="Calibri" panose="020F0502020204030204" pitchFamily="34" charset="0"/>
              </a:rPr>
              <a:t>  </a:t>
            </a:r>
            <a:r>
              <a:rPr lang="it-IT" altLang="it-IT" sz="1800" dirty="0">
                <a:solidFill>
                  <a:schemeClr val="tx1"/>
                </a:solidFill>
                <a:latin typeface="Calibri" panose="020F0502020204030204" pitchFamily="34" charset="0"/>
                <a:cs typeface="Calibri" panose="020F0502020204030204" pitchFamily="34" charset="0"/>
              </a:rPr>
              <a:t>approvati annualmente dalle Province, dalla Città metropolitana di Bologna, dalle Unioni comunali e dai Comuni.   </a:t>
            </a:r>
            <a:endParaRPr lang="it-IT" altLang="it-IT" sz="1800" dirty="0">
              <a:latin typeface="Calibri" panose="020F0502020204030204" pitchFamily="34" charset="0"/>
              <a:cs typeface="Calibri" panose="020F0502020204030204" pitchFamily="34" charset="0"/>
            </a:endParaRPr>
          </a:p>
          <a:p>
            <a:pPr algn="just">
              <a:spcBef>
                <a:spcPct val="0"/>
              </a:spcBef>
              <a:spcAft>
                <a:spcPts val="550"/>
              </a:spcAft>
              <a:buClr>
                <a:schemeClr val="accent1"/>
              </a:buClr>
              <a:buFont typeface="Wingdings" panose="05000000000000000000" pitchFamily="2" charset="2"/>
              <a:buChar char="ü"/>
            </a:pPr>
            <a:r>
              <a:rPr lang="it-IT" altLang="it-IT" sz="1800" b="1" dirty="0">
                <a:latin typeface="Calibri" panose="020F0502020204030204" pitchFamily="34" charset="0"/>
                <a:cs typeface="Calibri" panose="020F0502020204030204" pitchFamily="34" charset="0"/>
              </a:rPr>
              <a:t>L’Allegato per lo sviluppo sostenibile al DUP 2023-2025 del Comune di Parma </a:t>
            </a:r>
            <a:r>
              <a:rPr lang="it-IT" altLang="it-IT" sz="1800" dirty="0">
                <a:latin typeface="Calibri" panose="020F0502020204030204" pitchFamily="34" charset="0"/>
                <a:cs typeface="Calibri" panose="020F0502020204030204" pitchFamily="34" charset="0"/>
              </a:rPr>
              <a:t>(1). Gli enti che aderiscono al progetto di territorializzazione della Strategia regionale  predispongono </a:t>
            </a:r>
            <a:r>
              <a:rPr lang="it-IT" altLang="it-IT" sz="1800" b="1" dirty="0">
                <a:latin typeface="Calibri" panose="020F0502020204030204" pitchFamily="34" charset="0"/>
                <a:cs typeface="Calibri" panose="020F0502020204030204" pitchFamily="34" charset="0"/>
              </a:rPr>
              <a:t>un identico Allegato che viene reso pubblico sui siti </a:t>
            </a:r>
            <a:r>
              <a:rPr lang="it-IT" altLang="it-IT" sz="1800" dirty="0">
                <a:solidFill>
                  <a:schemeClr val="tx1"/>
                </a:solidFill>
                <a:latin typeface="Calibri" panose="020F0502020204030204" pitchFamily="34" charset="0"/>
                <a:cs typeface="Times New Roman" panose="02020603050405020304" pitchFamily="18" charset="0"/>
              </a:rPr>
              <a:t>ed è costituito da </a:t>
            </a:r>
            <a:r>
              <a:rPr lang="it-IT" altLang="it-IT" sz="1800" b="1" dirty="0">
                <a:solidFill>
                  <a:schemeClr val="tx1"/>
                </a:solidFill>
                <a:latin typeface="Calibri" panose="020F0502020204030204" pitchFamily="34" charset="0"/>
                <a:cs typeface="Times New Roman" panose="02020603050405020304" pitchFamily="18" charset="0"/>
              </a:rPr>
              <a:t>due parti</a:t>
            </a:r>
            <a:r>
              <a:rPr lang="it-IT" altLang="it-IT" sz="1800" dirty="0">
                <a:solidFill>
                  <a:schemeClr val="tx1"/>
                </a:solidFill>
                <a:latin typeface="Calibri" panose="020F0502020204030204" pitchFamily="34" charset="0"/>
                <a:cs typeface="Times New Roman" panose="02020603050405020304" pitchFamily="18" charset="0"/>
              </a:rPr>
              <a:t>: la </a:t>
            </a:r>
            <a:r>
              <a:rPr lang="it-IT" altLang="it-IT" sz="1800" b="1" dirty="0">
                <a:solidFill>
                  <a:schemeClr val="tx1"/>
                </a:solidFill>
                <a:latin typeface="Calibri" panose="020F0502020204030204" pitchFamily="34" charset="0"/>
                <a:cs typeface="Times New Roman" panose="02020603050405020304" pitchFamily="18" charset="0"/>
              </a:rPr>
              <a:t>prima</a:t>
            </a:r>
            <a:r>
              <a:rPr lang="it-IT" altLang="it-IT" sz="1800" dirty="0">
                <a:solidFill>
                  <a:schemeClr val="tx1"/>
                </a:solidFill>
                <a:latin typeface="Calibri" panose="020F0502020204030204" pitchFamily="34" charset="0"/>
                <a:cs typeface="Times New Roman" panose="02020603050405020304" pitchFamily="18" charset="0"/>
              </a:rPr>
              <a:t>, con 36 obiettivi quantitativi della Strategia scelti per aderire maggiormente alla realtà locale (le </a:t>
            </a:r>
            <a:r>
              <a:rPr lang="it-IT" altLang="it-IT" sz="1800" b="1" dirty="0">
                <a:solidFill>
                  <a:schemeClr val="tx1"/>
                </a:solidFill>
                <a:latin typeface="Calibri" panose="020F0502020204030204" pitchFamily="34" charset="0"/>
                <a:cs typeface="Times New Roman" panose="02020603050405020304" pitchFamily="18" charset="0"/>
              </a:rPr>
              <a:t>sfide</a:t>
            </a:r>
            <a:r>
              <a:rPr lang="it-IT" altLang="it-IT" sz="1800" dirty="0">
                <a:solidFill>
                  <a:schemeClr val="tx1"/>
                </a:solidFill>
                <a:latin typeface="Calibri" panose="020F0502020204030204" pitchFamily="34" charset="0"/>
                <a:cs typeface="Times New Roman" panose="02020603050405020304" pitchFamily="18" charset="0"/>
              </a:rPr>
              <a:t>); la </a:t>
            </a:r>
            <a:r>
              <a:rPr lang="it-IT" altLang="it-IT" sz="1800" b="1" dirty="0">
                <a:solidFill>
                  <a:schemeClr val="tx1"/>
                </a:solidFill>
                <a:latin typeface="Calibri" panose="020F0502020204030204" pitchFamily="34" charset="0"/>
                <a:cs typeface="Times New Roman" panose="02020603050405020304" pitchFamily="18" charset="0"/>
              </a:rPr>
              <a:t>seconda</a:t>
            </a:r>
            <a:r>
              <a:rPr lang="it-IT" altLang="it-IT" sz="1800" dirty="0">
                <a:solidFill>
                  <a:schemeClr val="tx1"/>
                </a:solidFill>
                <a:latin typeface="Calibri" panose="020F0502020204030204" pitchFamily="34" charset="0"/>
                <a:cs typeface="Times New Roman" panose="02020603050405020304" pitchFamily="18" charset="0"/>
              </a:rPr>
              <a:t>, con </a:t>
            </a:r>
            <a:r>
              <a:rPr lang="it-IT" altLang="it-IT" sz="1800" b="1" dirty="0">
                <a:solidFill>
                  <a:schemeClr val="tx1"/>
                </a:solidFill>
                <a:latin typeface="Calibri" panose="020F0502020204030204" pitchFamily="34" charset="0"/>
                <a:cs typeface="Times New Roman" panose="02020603050405020304" pitchFamily="18" charset="0"/>
              </a:rPr>
              <a:t>l’associazione agli Obiettivi strategici e operativi del DUP </a:t>
            </a:r>
            <a:r>
              <a:rPr lang="it-IT" altLang="it-IT" sz="1800" dirty="0">
                <a:solidFill>
                  <a:schemeClr val="tx1"/>
                </a:solidFill>
                <a:latin typeface="Calibri" panose="020F0502020204030204" pitchFamily="34" charset="0"/>
                <a:cs typeface="Times New Roman" panose="02020603050405020304" pitchFamily="18" charset="0"/>
              </a:rPr>
              <a:t>che ad essi si riferiscono.   </a:t>
            </a: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b="1" dirty="0">
                <a:latin typeface="Calibri" panose="020F0502020204030204" pitchFamily="34" charset="0"/>
                <a:cs typeface="Calibri" panose="020F0502020204030204" pitchFamily="34" charset="0"/>
              </a:rPr>
              <a:t>Il traguardo. </a:t>
            </a:r>
            <a:r>
              <a:rPr lang="it-IT" altLang="it-IT" sz="1800" dirty="0">
                <a:latin typeface="Calibri" panose="020F0502020204030204" pitchFamily="34" charset="0"/>
                <a:cs typeface="Calibri" panose="020F0502020204030204" pitchFamily="34" charset="0"/>
              </a:rPr>
              <a:t>Co</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struire progressivamente </a:t>
            </a:r>
            <a:r>
              <a:rPr lang="it-IT" sz="1800" b="1" dirty="0">
                <a:effectLst/>
                <a:latin typeface="Calibri" panose="020F0502020204030204" pitchFamily="34" charset="0"/>
                <a:ea typeface="Times New Roman" panose="02020603050405020304" pitchFamily="18" charset="0"/>
                <a:cs typeface="Times New Roman" panose="02020603050405020304" pitchFamily="18" charset="0"/>
              </a:rPr>
              <a:t>un unico sistema integrato fra gli obiettivi della Strategia regionale e il processo di programmazione di tutti gli enti locali della Regione</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 assicurandone la coerenza nonché il </a:t>
            </a:r>
            <a:r>
              <a:rPr lang="it-IT" sz="1800" b="1" dirty="0">
                <a:effectLst/>
                <a:latin typeface="Calibri" panose="020F0502020204030204" pitchFamily="34" charset="0"/>
                <a:ea typeface="Times New Roman" panose="02020603050405020304" pitchFamily="18" charset="0"/>
                <a:cs typeface="Times New Roman" panose="02020603050405020304" pitchFamily="18" charset="0"/>
              </a:rPr>
              <a:t>monitoraggio</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 e l’</a:t>
            </a:r>
            <a:r>
              <a:rPr lang="it-IT" sz="1800" b="1" dirty="0">
                <a:effectLst/>
                <a:latin typeface="Calibri" panose="020F0502020204030204" pitchFamily="34" charset="0"/>
                <a:ea typeface="Times New Roman" panose="02020603050405020304" pitchFamily="18" charset="0"/>
                <a:cs typeface="Times New Roman" panose="02020603050405020304" pitchFamily="18" charset="0"/>
              </a:rPr>
              <a:t>aggiornamento continuo</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lgn="just" eaLnBrk="1" hangingPunct="1">
              <a:spcBef>
                <a:spcPct val="0"/>
              </a:spcBef>
              <a:spcAft>
                <a:spcPts val="550"/>
              </a:spcAft>
              <a:buClr>
                <a:schemeClr val="accent1"/>
              </a:buClr>
              <a:buSzTx/>
              <a:buNone/>
            </a:pPr>
            <a:r>
              <a:rPr lang="it-IT" sz="1400" dirty="0">
                <a:ea typeface="Times New Roman" panose="02020603050405020304" pitchFamily="18" charset="0"/>
                <a:cs typeface="Times New Roman" panose="02020603050405020304" pitchFamily="18" charset="0"/>
              </a:rPr>
              <a:t>(1) Il </a:t>
            </a:r>
            <a:r>
              <a:rPr lang="it-IT" sz="1400" b="0" dirty="0">
                <a:solidFill>
                  <a:srgbClr val="222222"/>
                </a:solidFill>
                <a:effectLst/>
              </a:rPr>
              <a:t>DUP 2023-2025 del Comune di Parma è stato approvato a fine dicembre 2022. Pertanto l’Allegato per lo sviluppo </a:t>
            </a:r>
            <a:r>
              <a:rPr lang="it-IT" sz="1400" b="0">
                <a:solidFill>
                  <a:srgbClr val="222222"/>
                </a:solidFill>
                <a:effectLst/>
              </a:rPr>
              <a:t>Sostenibile sarà inserito </a:t>
            </a:r>
            <a:r>
              <a:rPr lang="it-IT" sz="1400" b="0" dirty="0">
                <a:solidFill>
                  <a:srgbClr val="222222"/>
                </a:solidFill>
                <a:effectLst/>
              </a:rPr>
              <a:t>nel primo aggiornamento del DUP previsto per la </a:t>
            </a:r>
            <a:r>
              <a:rPr lang="it-IT" sz="1400" b="0">
                <a:solidFill>
                  <a:srgbClr val="222222"/>
                </a:solidFill>
                <a:effectLst/>
              </a:rPr>
              <a:t>fine di aprile 2023.  </a:t>
            </a:r>
            <a:endParaRPr lang="en-US" sz="1400" dirty="0">
              <a:solidFill>
                <a:schemeClr val="accent1"/>
              </a:solidFill>
              <a:cs typeface="Arial" panose="020B0604020202020204" pitchFamily="34" charset="0"/>
            </a:endParaRPr>
          </a:p>
        </p:txBody>
      </p:sp>
      <p:sp>
        <p:nvSpPr>
          <p:cNvPr id="6" name="CasellaDiTesto 5"/>
          <p:cNvSpPr txBox="1"/>
          <p:nvPr/>
        </p:nvSpPr>
        <p:spPr>
          <a:xfrm>
            <a:off x="-1" y="-107006"/>
            <a:ext cx="13444539" cy="130516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IL SISTEMA MULTILIVELLO DELLA STRATEGIA PER LO SVILUPPO SOSTENIBILE  DELLA REGIONE EMILIA-ROMAGNA  </a:t>
            </a:r>
          </a:p>
        </p:txBody>
      </p:sp>
      <p:sp>
        <p:nvSpPr>
          <p:cNvPr id="2" name="Rettangolo 1"/>
          <p:cNvSpPr/>
          <p:nvPr/>
        </p:nvSpPr>
        <p:spPr>
          <a:xfrm>
            <a:off x="241549" y="1117129"/>
            <a:ext cx="13175363" cy="907941"/>
          </a:xfrm>
          <a:prstGeom prst="rect">
            <a:avLst/>
          </a:prstGeom>
        </p:spPr>
        <p:txBody>
          <a:bodyPr wrap="square">
            <a:spAutoFit/>
          </a:bodyPr>
          <a:lstStyle/>
          <a:p>
            <a:pPr marL="22225" indent="0" algn="ctr">
              <a:spcAft>
                <a:spcPts val="600"/>
              </a:spcAft>
              <a:buClr>
                <a:srgbClr val="C00000"/>
              </a:buClr>
              <a:buNone/>
              <a:tabLst>
                <a:tab pos="268605" algn="l"/>
              </a:tabLst>
            </a:pPr>
            <a:r>
              <a:rPr lang="en-US" sz="2400" b="1" dirty="0">
                <a:cs typeface="Arial" panose="020B0604020202020204" pitchFamily="34" charset="0"/>
              </a:rPr>
              <a:t>L’INTEGRAZIONE TRA IL DUP DEL COMUNE DI PARMA </a:t>
            </a:r>
          </a:p>
          <a:p>
            <a:pPr marL="22225" indent="0" algn="ctr">
              <a:spcAft>
                <a:spcPts val="600"/>
              </a:spcAft>
              <a:buClr>
                <a:srgbClr val="C00000"/>
              </a:buClr>
              <a:buNone/>
              <a:tabLst>
                <a:tab pos="268605" algn="l"/>
              </a:tabLst>
            </a:pPr>
            <a:r>
              <a:rPr lang="en-US" sz="2400" b="1" dirty="0">
                <a:cs typeface="Arial" panose="020B0604020202020204" pitchFamily="34" charset="0"/>
              </a:rPr>
              <a:t>E GLI OBIETTIVI DELLA STRATEGIA REGIONALE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192" y="26246"/>
            <a:ext cx="13420155"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STRATEGICI E OPERATIVI DEL DUP ASSOCIATI  </a:t>
            </a:r>
          </a:p>
        </p:txBody>
      </p:sp>
      <p:graphicFrame>
        <p:nvGraphicFramePr>
          <p:cNvPr id="5" name="Content Placeholder 4"/>
          <p:cNvGraphicFramePr>
            <a:graphicFrameLocks noGrp="1"/>
          </p:cNvGraphicFramePr>
          <p:nvPr>
            <p:ph idx="1"/>
          </p:nvPr>
        </p:nvGraphicFramePr>
        <p:xfrm>
          <a:off x="529590" y="714375"/>
          <a:ext cx="12451715" cy="6951345"/>
        </p:xfrm>
        <a:graphic>
          <a:graphicData uri="http://schemas.openxmlformats.org/drawingml/2006/table">
            <a:tbl>
              <a:tblPr firstRow="1" bandRow="1">
                <a:tableStyleId>{5C22544A-7EE6-4342-B048-85BDC9FD1C3A}</a:tableStyleId>
              </a:tblPr>
              <a:tblGrid>
                <a:gridCol w="537845">
                  <a:extLst>
                    <a:ext uri="{9D8B030D-6E8A-4147-A177-3AD203B41FA5}">
                      <a16:colId xmlns:a16="http://schemas.microsoft.com/office/drawing/2014/main" val="20000"/>
                    </a:ext>
                  </a:extLst>
                </a:gridCol>
                <a:gridCol w="2058035">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596390">
                  <a:extLst>
                    <a:ext uri="{9D8B030D-6E8A-4147-A177-3AD203B41FA5}">
                      <a16:colId xmlns:a16="http://schemas.microsoft.com/office/drawing/2014/main" val="20003"/>
                    </a:ext>
                  </a:extLst>
                </a:gridCol>
                <a:gridCol w="2569845">
                  <a:extLst>
                    <a:ext uri="{9D8B030D-6E8A-4147-A177-3AD203B41FA5}">
                      <a16:colId xmlns:a16="http://schemas.microsoft.com/office/drawing/2014/main" val="20004"/>
                    </a:ext>
                  </a:extLst>
                </a:gridCol>
                <a:gridCol w="2580640">
                  <a:extLst>
                    <a:ext uri="{9D8B030D-6E8A-4147-A177-3AD203B41FA5}">
                      <a16:colId xmlns:a16="http://schemas.microsoft.com/office/drawing/2014/main" val="20005"/>
                    </a:ext>
                  </a:extLst>
                </a:gridCol>
                <a:gridCol w="516255">
                  <a:extLst>
                    <a:ext uri="{9D8B030D-6E8A-4147-A177-3AD203B41FA5}">
                      <a16:colId xmlns:a16="http://schemas.microsoft.com/office/drawing/2014/main" val="20006"/>
                    </a:ext>
                  </a:extLst>
                </a:gridCol>
                <a:gridCol w="518160">
                  <a:extLst>
                    <a:ext uri="{9D8B030D-6E8A-4147-A177-3AD203B41FA5}">
                      <a16:colId xmlns:a16="http://schemas.microsoft.com/office/drawing/2014/main" val="20007"/>
                    </a:ext>
                  </a:extLst>
                </a:gridCol>
                <a:gridCol w="546100">
                  <a:extLst>
                    <a:ext uri="{9D8B030D-6E8A-4147-A177-3AD203B41FA5}">
                      <a16:colId xmlns:a16="http://schemas.microsoft.com/office/drawing/2014/main" val="20008"/>
                    </a:ext>
                  </a:extLst>
                </a:gridCol>
              </a:tblGrid>
              <a:tr h="506095">
                <a:tc rowSpan="13">
                  <a:txBody>
                    <a:bodyPr/>
                    <a:lstStyle/>
                    <a:p>
                      <a:pPr indent="0" algn="ctr">
                        <a:buNone/>
                      </a:pPr>
                      <a:r>
                        <a:rPr lang="it-IT" altLang="en-US" sz="1000" b="1">
                          <a:solidFill>
                            <a:schemeClr val="tx1"/>
                          </a:solidFill>
                          <a:latin typeface="Calibri" panose="020F0502020204030204" pitchFamily="34" charset="0"/>
                          <a:cs typeface="Calibri" panose="020F0502020204030204" pitchFamily="34" charset="0"/>
                          <a:sym typeface="+mn-ea"/>
                        </a:rPr>
                        <a:t>10.4</a:t>
                      </a:r>
                    </a:p>
                    <a:p>
                      <a:pPr indent="0" algn="ctr">
                        <a:buNone/>
                      </a:pPr>
                      <a:endParaRPr lang="it-IT" altLang="en-US" sz="1000" b="1">
                        <a:solidFill>
                          <a:schemeClr val="tx1"/>
                        </a:solidFill>
                        <a:latin typeface="Calibri" panose="020F0502020204030204" pitchFamily="34" charset="0"/>
                        <a:cs typeface="Calibri" panose="020F0502020204030204" pitchFamily="34" charset="0"/>
                        <a:sym typeface="+mn-ea"/>
                      </a:endParaRPr>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rowSpan="13">
                  <a:txBody>
                    <a:bodyPr/>
                    <a:lstStyle/>
                    <a:p>
                      <a:pPr marL="60960" indent="-9525" algn="just">
                        <a:buClrTx/>
                        <a:buSzTx/>
                        <a:buFontTx/>
                        <a:buNone/>
                      </a:pPr>
                      <a:r>
                        <a:rPr lang="en-US" sz="1000" b="0" dirty="0" err="1">
                          <a:solidFill>
                            <a:schemeClr val="tx1"/>
                          </a:solidFill>
                          <a:latin typeface="Calibri" panose="020F0502020204030204" pitchFamily="34" charset="0"/>
                          <a:cs typeface="Calibri" panose="020F0502020204030204" pitchFamily="34" charset="0"/>
                          <a:sym typeface="+mn-ea"/>
                        </a:rPr>
                        <a:t>Entro</a:t>
                      </a:r>
                      <a:r>
                        <a:rPr lang="en-US" sz="1000" b="0" dirty="0">
                          <a:solidFill>
                            <a:schemeClr val="tx1"/>
                          </a:solidFill>
                          <a:latin typeface="Calibri" panose="020F0502020204030204" pitchFamily="34" charset="0"/>
                          <a:cs typeface="Calibri" panose="020F0502020204030204" pitchFamily="34" charset="0"/>
                          <a:sym typeface="+mn-ea"/>
                        </a:rPr>
                        <a:t> il 2030 </a:t>
                      </a:r>
                      <a:r>
                        <a:rPr lang="en-US" sz="1000" b="0" dirty="0" err="1">
                          <a:solidFill>
                            <a:schemeClr val="tx1"/>
                          </a:solidFill>
                          <a:latin typeface="Calibri" panose="020F0502020204030204" pitchFamily="34" charset="0"/>
                          <a:cs typeface="Calibri" panose="020F0502020204030204" pitchFamily="34" charset="0"/>
                          <a:sym typeface="+mn-ea"/>
                        </a:rPr>
                        <a:t>raggiungere</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l'indice</a:t>
                      </a:r>
                      <a:r>
                        <a:rPr lang="en-US" sz="1000" b="0" dirty="0">
                          <a:solidFill>
                            <a:schemeClr val="tx1"/>
                          </a:solidFill>
                          <a:latin typeface="Calibri" panose="020F0502020204030204" pitchFamily="34" charset="0"/>
                          <a:cs typeface="Calibri" panose="020F0502020204030204" pitchFamily="34" charset="0"/>
                          <a:sym typeface="+mn-ea"/>
                        </a:rPr>
                        <a:t> di </a:t>
                      </a:r>
                      <a:r>
                        <a:rPr lang="en-US" sz="1000" b="0" dirty="0" err="1">
                          <a:solidFill>
                            <a:schemeClr val="tx1"/>
                          </a:solidFill>
                          <a:latin typeface="Calibri" panose="020F0502020204030204" pitchFamily="34" charset="0"/>
                          <a:cs typeface="Calibri" panose="020F0502020204030204" pitchFamily="34" charset="0"/>
                          <a:sym typeface="+mn-ea"/>
                        </a:rPr>
                        <a:t>disuguaglianza</a:t>
                      </a:r>
                      <a:r>
                        <a:rPr lang="en-US" sz="1000" b="0" dirty="0">
                          <a:solidFill>
                            <a:schemeClr val="tx1"/>
                          </a:solidFill>
                          <a:latin typeface="Calibri" panose="020F0502020204030204" pitchFamily="34" charset="0"/>
                          <a:cs typeface="Calibri" panose="020F0502020204030204" pitchFamily="34" charset="0"/>
                          <a:sym typeface="+mn-ea"/>
                        </a:rPr>
                        <a:t> del </a:t>
                      </a:r>
                      <a:r>
                        <a:rPr lang="en-US" sz="1000" b="0" dirty="0" err="1">
                          <a:solidFill>
                            <a:schemeClr val="tx1"/>
                          </a:solidFill>
                          <a:latin typeface="Calibri" panose="020F0502020204030204" pitchFamily="34" charset="0"/>
                          <a:cs typeface="Calibri" panose="020F0502020204030204" pitchFamily="34" charset="0"/>
                          <a:sym typeface="+mn-ea"/>
                        </a:rPr>
                        <a:t>reddito</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disponibile</a:t>
                      </a:r>
                      <a:r>
                        <a:rPr lang="en-US" sz="1000" b="0" dirty="0">
                          <a:solidFill>
                            <a:schemeClr val="tx1"/>
                          </a:solidFill>
                          <a:latin typeface="Calibri" panose="020F0502020204030204" pitchFamily="34" charset="0"/>
                          <a:cs typeface="Calibri" panose="020F0502020204030204" pitchFamily="34" charset="0"/>
                          <a:sym typeface="+mn-ea"/>
                        </a:rPr>
                        <a:t> ai </a:t>
                      </a:r>
                      <a:r>
                        <a:rPr lang="en-US" sz="1000" b="0" dirty="0" err="1">
                          <a:solidFill>
                            <a:schemeClr val="tx1"/>
                          </a:solidFill>
                          <a:latin typeface="Calibri" panose="020F0502020204030204" pitchFamily="34" charset="0"/>
                          <a:cs typeface="Calibri" panose="020F0502020204030204" pitchFamily="34" charset="0"/>
                          <a:sym typeface="+mn-ea"/>
                        </a:rPr>
                        <a:t>livelli</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oservati</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nel</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migliore</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dei</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Paesi</a:t>
                      </a:r>
                      <a:r>
                        <a:rPr lang="en-US" sz="1000" b="0" dirty="0">
                          <a:solidFill>
                            <a:schemeClr val="tx1"/>
                          </a:solidFill>
                          <a:latin typeface="Calibri" panose="020F0502020204030204" pitchFamily="34" charset="0"/>
                          <a:cs typeface="Calibri" panose="020F0502020204030204" pitchFamily="34" charset="0"/>
                          <a:sym typeface="+mn-ea"/>
                        </a:rPr>
                        <a:t> </a:t>
                      </a:r>
                      <a:r>
                        <a:rPr lang="en-US" sz="1000" b="0" dirty="0" err="1">
                          <a:solidFill>
                            <a:schemeClr val="tx1"/>
                          </a:solidFill>
                          <a:latin typeface="Calibri" panose="020F0502020204030204" pitchFamily="34" charset="0"/>
                          <a:cs typeface="Calibri" panose="020F0502020204030204" pitchFamily="34" charset="0"/>
                          <a:sym typeface="+mn-ea"/>
                        </a:rPr>
                        <a:t>europei</a:t>
                      </a:r>
                      <a:r>
                        <a:rPr lang="en-US" sz="1000" b="0">
                          <a:solidFill>
                            <a:schemeClr val="tx1"/>
                          </a:solidFill>
                          <a:latin typeface="Calibri" panose="020F0502020204030204" pitchFamily="34" charset="0"/>
                          <a:cs typeface="Calibri" panose="020F0502020204030204" pitchFamily="34" charset="0"/>
                          <a:sym typeface="+mn-ea"/>
                        </a:rPr>
                        <a:t> </a:t>
                      </a:r>
                      <a:endParaRPr lang="en-US" sz="1000" b="0" dirty="0">
                        <a:solidFill>
                          <a:schemeClr val="tx1"/>
                        </a:solidFill>
                        <a:latin typeface="Calibri" panose="020F0502020204030204" pitchFamily="34" charset="0"/>
                        <a:cs typeface="Calibri" panose="020F0502020204030204" pitchFamily="34" charset="0"/>
                        <a:sym typeface="+mn-ea"/>
                      </a:endParaRPr>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rowSpan="11">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sym typeface="+mn-ea"/>
                        </a:rPr>
                        <a:t>Parma aperta al mondo, interculturale e più forte</a:t>
                      </a:r>
                      <a:endParaRPr lang="en-US" sz="1000" b="0" dirty="0" err="1">
                        <a:solidFill>
                          <a:srgbClr val="000000"/>
                        </a:solidFill>
                        <a:latin typeface="Calibri" panose="020F0502020204030204" pitchFamily="34" charset="0"/>
                        <a:cs typeface="Calibri" panose="020F0502020204030204" pitchFamily="34" charset="0"/>
                      </a:endParaRPr>
                    </a:p>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9">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Sistema di Accoglienza ed integrazione</a:t>
                      </a:r>
                    </a:p>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9">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Accrescere il numero di posti disponibili nel Sistema di Accoglienza ed Integrazione </a:t>
                      </a:r>
                    </a:p>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Effettuare una ricognizione dei corsi di alfabetizzazione linguistica promossi nella nostra città a favore delle persone migranti, con particolare riferimento ai giovani e alle donne, al fine di condividere azioni per favorire l’accrescimento delle opportunità di frequenza da parte dei migranti</a:t>
                      </a:r>
                    </a:p>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Rilancio della figura, già prevista sul piano legislativo, dei Tutori Volontari a favore di Minori Stranieri Non Accompagnati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just">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I</a:t>
                      </a:r>
                      <a:r>
                        <a:rPr lang="en-US" sz="1000" b="0" dirty="0" err="1">
                          <a:solidFill>
                            <a:srgbClr val="000000"/>
                          </a:solidFill>
                          <a:latin typeface="Calibri" panose="020F0502020204030204" pitchFamily="34" charset="0"/>
                          <a:cs typeface="Calibri" panose="020F0502020204030204" pitchFamily="34" charset="0"/>
                        </a:rPr>
                        <a:t>ncremento del numero di posti Sai adulti anche relativamrente a specifi target (es .ucraini)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Sì</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6766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just">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R</a:t>
                      </a:r>
                      <a:r>
                        <a:rPr lang="en-US" sz="1000" b="0" dirty="0" err="1">
                          <a:solidFill>
                            <a:srgbClr val="000000"/>
                          </a:solidFill>
                          <a:latin typeface="Calibri" panose="020F0502020204030204" pitchFamily="34" charset="0"/>
                          <a:cs typeface="Calibri" panose="020F0502020204030204" pitchFamily="34" charset="0"/>
                        </a:rPr>
                        <a:t>ilevazione dei corsi di alfabetizzazione linguistica per gli adulti  migranti attivi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4">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3">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7"/>
                  </a:ext>
                </a:extLst>
              </a:tr>
              <a:tr h="101346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D</a:t>
                      </a:r>
                      <a:r>
                        <a:rPr lang="en-US" sz="1000" b="0" dirty="0" err="1">
                          <a:solidFill>
                            <a:srgbClr val="000000"/>
                          </a:solidFill>
                          <a:latin typeface="Calibri" panose="020F0502020204030204" pitchFamily="34" charset="0"/>
                          <a:cs typeface="Calibri" panose="020F0502020204030204" pitchFamily="34" charset="0"/>
                        </a:rPr>
                        <a:t>iffusione informazioni  e sensibilizzazione presso associazioni  dei corsi attivi al fine di un coinvolgimento di un numero maggiore di possibii fruitori degli stessi</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132270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Mediazione culturale e sociale</a:t>
                      </a: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Potenziare la presenza e le funzioni dei mediatori, prevedendone l’inserimento nei contesti più densamente abitati della Città, a partire dal quartiere Oltretorrente</a:t>
                      </a: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Aumento percentuale N° ore di mediazione erogate</a:t>
                      </a: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+20%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9"/>
                  </a:ext>
                </a:extLst>
              </a:tr>
              <a:tr h="363220">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Informastranieri</a:t>
                      </a:r>
                      <a:endParaRPr lang="en-US" sz="1000" b="0" dirty="0" err="1">
                        <a:solidFill>
                          <a:srgbClr val="000000"/>
                        </a:solidFill>
                        <a:latin typeface="Calibri" panose="020F0502020204030204" pitchFamily="34" charset="0"/>
                        <a:cs typeface="Calibri" panose="020F0502020204030204" pitchFamily="34" charset="0"/>
                      </a:endParaRPr>
                    </a:p>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Rafforzamento del Servizio Informastranieri</a:t>
                      </a:r>
                      <a:endParaRPr lang="en-US" sz="1000" b="0" dirty="0" err="1">
                        <a:solidFill>
                          <a:srgbClr val="000000"/>
                        </a:solidFill>
                        <a:latin typeface="Calibri" panose="020F0502020204030204" pitchFamily="34" charset="0"/>
                        <a:cs typeface="Calibri" panose="020F0502020204030204" pitchFamily="34" charset="0"/>
                      </a:endParaRPr>
                    </a:p>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N° poli con attività dell'Informastranieri decentrate</a:t>
                      </a: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0"/>
                  </a:ext>
                </a:extLst>
              </a:tr>
              <a:tr h="77406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b="0" dirty="0" err="1">
                          <a:solidFill>
                            <a:srgbClr val="000000"/>
                          </a:solidFill>
                          <a:latin typeface="Calibri" panose="020F0502020204030204" pitchFamily="34" charset="0"/>
                          <a:cs typeface="Calibri" panose="020F0502020204030204" pitchFamily="34" charset="0"/>
                        </a:rPr>
                        <a:t>Una comunità a supporto di ogni fragilità</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Un sistema organico di accoglienza</a:t>
                      </a:r>
                      <a:endParaRPr lang="en-US" sz="1000" b="0" dirty="0" err="1">
                        <a:solidFill>
                          <a:srgbClr val="000000"/>
                        </a:solidFill>
                        <a:latin typeface="Calibri" panose="020F0502020204030204" pitchFamily="34" charset="0"/>
                        <a:cs typeface="Calibri" panose="020F0502020204030204" pitchFamily="34" charset="0"/>
                      </a:endParaRPr>
                    </a:p>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lstStyle/>
                    <a:p>
                      <a:pPr marL="46990" indent="5080" algn="just">
                        <a:spcBef>
                          <a:spcPts val="0"/>
                        </a:spcBef>
                        <a:spcAft>
                          <a:spcPts val="0"/>
                        </a:spcAft>
                        <a:buClrTx/>
                        <a:buSzTx/>
                        <a:buFontTx/>
                        <a:buNone/>
                        <a:defRPr/>
                      </a:pPr>
                      <a:r>
                        <a:rPr lang="en-US" sz="1000" dirty="0" err="1">
                          <a:solidFill>
                            <a:srgbClr val="000000"/>
                          </a:solidFill>
                          <a:latin typeface="Calibri" panose="020F0502020204030204" pitchFamily="34" charset="0"/>
                          <a:cs typeface="Calibri" panose="020F0502020204030204" pitchFamily="34" charset="0"/>
                          <a:sym typeface="+mn-ea"/>
                        </a:rPr>
                        <a:t>Sviluppo e potenziamento di un sistema organico di accoglienza a bassa soglia rivolto alle persone a rischio di marginalità, incentrato su interventi quali Housing first, Pronto intervento sociale e Unità di strada, Centro servizi/stazione di posta, in coerenza con quanto previsto dal piano sociale nazionale, dalla programmazione regionale e dal PNRR. Consolidamento della rete dei servizi già strutturati al fine di rispondere ai diversi progetti individualizzati</a:t>
                      </a: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it-IT" altLang="en-US" sz="1000" dirty="0" err="1">
                          <a:solidFill>
                            <a:srgbClr val="000000"/>
                          </a:solidFill>
                          <a:latin typeface="Calibri" panose="020F0502020204030204" pitchFamily="34" charset="0"/>
                          <a:cs typeface="Calibri" panose="020F0502020204030204" pitchFamily="34" charset="0"/>
                          <a:sym typeface="+mn-ea"/>
                        </a:rPr>
                        <a:t>C</a:t>
                      </a:r>
                      <a:r>
                        <a:rPr lang="en-US" sz="1000" dirty="0" err="1">
                          <a:solidFill>
                            <a:srgbClr val="000000"/>
                          </a:solidFill>
                          <a:latin typeface="Calibri" panose="020F0502020204030204" pitchFamily="34" charset="0"/>
                          <a:cs typeface="Calibri" panose="020F0502020204030204" pitchFamily="34" charset="0"/>
                          <a:sym typeface="+mn-ea"/>
                        </a:rPr>
                        <a:t>reazione di un Pronto Intervento Sociale che possa essere di risposta alle situazioni emergenziali in stretta interconnessione con i servizi attivi</a:t>
                      </a: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1"/>
                  </a:ext>
                </a:extLst>
              </a:tr>
              <a:tr h="2177415">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nchor="ctr">
                    <a:lnL w="12700">
                      <a:solidFill>
                        <a:schemeClr val="tx1"/>
                      </a:solidFill>
                      <a:prstDash val="solid"/>
                    </a:lnL>
                    <a:lnR w="12700">
                      <a:solidFill>
                        <a:schemeClr val="tx1"/>
                      </a:solidFill>
                      <a:prstDash val="solid"/>
                    </a:lnR>
                    <a:lnT w="12700" cap="flat" cmpd="sng">
                      <a:solidFill>
                        <a:srgbClr val="000000"/>
                      </a:solidFill>
                      <a:prstDash val="solid"/>
                      <a:headEnd type="none" w="med" len="med"/>
                      <a:tailEnd type="none" w="med" len="me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xBody>
                    <a:bodyPr/>
                    <a:lstStyle/>
                    <a:p>
                      <a:endParaRPr lang="it-IT"/>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just">
                        <a:spcBef>
                          <a:spcPts val="0"/>
                        </a:spcBef>
                        <a:spcAft>
                          <a:spcPts val="0"/>
                        </a:spcAft>
                        <a:buClrTx/>
                        <a:buSzTx/>
                        <a:buFontTx/>
                        <a:buNone/>
                        <a:defRPr/>
                      </a:pPr>
                      <a:r>
                        <a:rPr lang="it-IT" altLang="en-US" sz="1000" dirty="0" err="1">
                          <a:solidFill>
                            <a:srgbClr val="000000"/>
                          </a:solidFill>
                          <a:latin typeface="Calibri" panose="020F0502020204030204" pitchFamily="34" charset="0"/>
                          <a:cs typeface="Calibri" panose="020F0502020204030204" pitchFamily="34" charset="0"/>
                          <a:sym typeface="+mn-ea"/>
                        </a:rPr>
                        <a:t>C</a:t>
                      </a:r>
                      <a:r>
                        <a:rPr lang="en-US" sz="1000" dirty="0" err="1">
                          <a:solidFill>
                            <a:srgbClr val="000000"/>
                          </a:solidFill>
                          <a:latin typeface="Calibri" panose="020F0502020204030204" pitchFamily="34" charset="0"/>
                          <a:cs typeface="Calibri" panose="020F0502020204030204" pitchFamily="34" charset="0"/>
                          <a:sym typeface="+mn-ea"/>
                        </a:rPr>
                        <a:t>reazione di una Unità di Strada povertà che lavori in interconnessione con centro servizi  , servizi sociali , servizi sanitari per rispondere con progettoi individualizzati ai bisogni delle persone</a:t>
                      </a:r>
                      <a:endParaRPr lang="en-US" sz="1000" b="0" dirty="0" err="1">
                        <a:solidFill>
                          <a:srgbClr val="000000"/>
                        </a:solidFill>
                        <a:latin typeface="Calibri" panose="020F0502020204030204" pitchFamily="34" charset="0"/>
                        <a:cs typeface="Calibri" panose="020F0502020204030204" pitchFamily="34" charset="0"/>
                      </a:endParaRPr>
                    </a:p>
                    <a:p>
                      <a:pPr marL="46990" indent="5080" algn="just">
                        <a:spcBef>
                          <a:spcPts val="0"/>
                        </a:spcBef>
                        <a:spcAft>
                          <a:spcPts val="0"/>
                        </a:spcAft>
                        <a:buClrTx/>
                        <a:buSzTx/>
                        <a:buFontTx/>
                        <a:buNone/>
                        <a:defRPr/>
                      </a:pPr>
                      <a:endParaRPr lang="en-US" sz="1000" b="0" dirty="0" err="1">
                        <a:solidFill>
                          <a:srgbClr val="000000"/>
                        </a:solidFill>
                        <a:latin typeface="Calibri" panose="020F0502020204030204" pitchFamily="34" charset="0"/>
                        <a:cs typeface="Calibri" panose="020F0502020204030204" pitchFamily="34" charset="0"/>
                      </a:endParaRP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100%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46990" indent="5080" algn="ctr">
                        <a:spcBef>
                          <a:spcPts val="0"/>
                        </a:spcBef>
                        <a:spcAft>
                          <a:spcPts val="0"/>
                        </a:spcAft>
                        <a:buClrTx/>
                        <a:buSzTx/>
                        <a:buFontTx/>
                        <a:buNone/>
                        <a:defRPr/>
                      </a:pPr>
                      <a:r>
                        <a:rPr lang="it-IT" altLang="en-US" sz="1000" b="0" dirty="0" err="1">
                          <a:solidFill>
                            <a:srgbClr val="000000"/>
                          </a:solidFill>
                          <a:latin typeface="Calibri" panose="020F0502020204030204" pitchFamily="34" charset="0"/>
                          <a:cs typeface="Calibri" panose="020F0502020204030204" pitchFamily="34" charset="0"/>
                        </a:rPr>
                        <a:t>0</a:t>
                      </a:r>
                    </a:p>
                  </a:txBody>
                  <a:tcPr marL="12700" marR="12700" marT="1270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txBox="1"/>
          <p:nvPr/>
        </p:nvSpPr>
        <p:spPr>
          <a:xfrm>
            <a:off x="97533" y="1434779"/>
            <a:ext cx="13347004" cy="61280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spcBef>
                <a:spcPct val="0"/>
              </a:spcBef>
              <a:spcAft>
                <a:spcPts val="550"/>
              </a:spcAft>
              <a:buClr>
                <a:schemeClr val="accent1"/>
              </a:buClr>
              <a:buSzTx/>
              <a:buFont typeface="Wingdings" panose="05000000000000000000" pitchFamily="2" charset="2"/>
              <a:buChar char="ü"/>
            </a:pPr>
            <a:r>
              <a:rPr lang="it-IT" altLang="it-IT" sz="1800" b="1" dirty="0">
                <a:solidFill>
                  <a:schemeClr val="tx1"/>
                </a:solidFill>
                <a:latin typeface="Calibri" panose="020F0502020204030204" pitchFamily="34" charset="0"/>
                <a:cs typeface="Calibri" panose="020F0502020204030204" pitchFamily="34" charset="0"/>
              </a:rPr>
              <a:t>I 36 obiettivi quantitativi selezionati (prima parte dell’Allegato al DUP) </a:t>
            </a:r>
            <a:r>
              <a:rPr lang="it-IT" altLang="it-IT" sz="1800" dirty="0">
                <a:solidFill>
                  <a:schemeClr val="tx1"/>
                </a:solidFill>
                <a:latin typeface="Calibri" panose="020F0502020204030204" pitchFamily="34" charset="0"/>
                <a:cs typeface="Calibri" panose="020F0502020204030204" pitchFamily="34" charset="0"/>
              </a:rPr>
              <a:t>sono contenuti in Strategie, Piani o Programmi di settore approvati dai livelli istituzionali (Unione europea, Stato o Regione Emilia-Romagna) (</a:t>
            </a:r>
            <a:r>
              <a:rPr lang="it-IT" altLang="it-IT" sz="1800" b="1" dirty="0">
                <a:solidFill>
                  <a:schemeClr val="tx1"/>
                </a:solidFill>
                <a:latin typeface="Calibri" panose="020F0502020204030204" pitchFamily="34" charset="0"/>
                <a:cs typeface="Calibri" panose="020F0502020204030204" pitchFamily="34" charset="0"/>
              </a:rPr>
              <a:t>metodologia A</a:t>
            </a:r>
            <a:r>
              <a:rPr lang="it-IT" altLang="it-IT" sz="1800" dirty="0">
                <a:solidFill>
                  <a:schemeClr val="tx1"/>
                </a:solidFill>
                <a:latin typeface="Calibri" panose="020F0502020204030204" pitchFamily="34" charset="0"/>
                <a:cs typeface="Calibri" panose="020F0502020204030204" pitchFamily="34" charset="0"/>
              </a:rPr>
              <a:t>); sono ricavati dal confronto con i best performer europei e regionali (</a:t>
            </a:r>
            <a:r>
              <a:rPr lang="it-IT" altLang="it-IT" sz="1800" b="1" dirty="0">
                <a:solidFill>
                  <a:schemeClr val="tx1"/>
                </a:solidFill>
                <a:latin typeface="Calibri" panose="020F0502020204030204" pitchFamily="34" charset="0"/>
                <a:cs typeface="Calibri" panose="020F0502020204030204" pitchFamily="34" charset="0"/>
              </a:rPr>
              <a:t>metodologia B</a:t>
            </a:r>
            <a:r>
              <a:rPr lang="it-IT" altLang="it-IT" sz="1800" dirty="0">
                <a:solidFill>
                  <a:schemeClr val="tx1"/>
                </a:solidFill>
                <a:latin typeface="Calibri" panose="020F0502020204030204" pitchFamily="34" charset="0"/>
                <a:cs typeface="Calibri" panose="020F0502020204030204" pitchFamily="34" charset="0"/>
              </a:rPr>
              <a:t>); sono individuati dagli esperti ASviS-Urban@it (</a:t>
            </a:r>
            <a:r>
              <a:rPr lang="it-IT" altLang="it-IT" sz="1800" b="1" dirty="0">
                <a:solidFill>
                  <a:schemeClr val="tx1"/>
                </a:solidFill>
                <a:latin typeface="Calibri" panose="020F0502020204030204" pitchFamily="34" charset="0"/>
                <a:cs typeface="Calibri" panose="020F0502020204030204" pitchFamily="34" charset="0"/>
              </a:rPr>
              <a:t>metodologia C</a:t>
            </a:r>
            <a:r>
              <a:rPr lang="it-IT" altLang="it-IT" sz="1800" dirty="0">
                <a:solidFill>
                  <a:schemeClr val="tx1"/>
                </a:solidFill>
                <a:latin typeface="Calibri" panose="020F0502020204030204" pitchFamily="34" charset="0"/>
                <a:cs typeface="Calibri" panose="020F0502020204030204" pitchFamily="34" charset="0"/>
              </a:rPr>
              <a:t>) o ricavati con il metodo Eurostat  (1% annuo rispetto all’anno base) (</a:t>
            </a:r>
            <a:r>
              <a:rPr lang="it-IT" altLang="it-IT" sz="1800" b="1" dirty="0">
                <a:solidFill>
                  <a:schemeClr val="tx1"/>
                </a:solidFill>
                <a:latin typeface="Calibri" panose="020F0502020204030204" pitchFamily="34" charset="0"/>
                <a:cs typeface="Calibri" panose="020F0502020204030204" pitchFamily="34" charset="0"/>
              </a:rPr>
              <a:t>metodologia D</a:t>
            </a:r>
            <a:r>
              <a:rPr lang="it-IT" altLang="it-IT" sz="1800" dirty="0">
                <a:solidFill>
                  <a:schemeClr val="tx1"/>
                </a:solidFill>
                <a:latin typeface="Calibri" panose="020F0502020204030204" pitchFamily="34" charset="0"/>
                <a:cs typeface="Calibri" panose="020F0502020204030204" pitchFamily="34" charset="0"/>
              </a:rPr>
              <a:t>).  </a:t>
            </a: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dirty="0">
                <a:latin typeface="Calibri" panose="020F0502020204030204" pitchFamily="34" charset="0"/>
                <a:cs typeface="Calibri" panose="020F0502020204030204" pitchFamily="34" charset="0"/>
              </a:rPr>
              <a:t>Sono suddivisi per Goal e Target dell’Agenda ONU 2030 a prevalente dimensione </a:t>
            </a:r>
            <a:r>
              <a:rPr lang="it-IT" altLang="it-IT" sz="1800" b="1" dirty="0">
                <a:latin typeface="Calibri" panose="020F0502020204030204" pitchFamily="34" charset="0"/>
                <a:cs typeface="Calibri" panose="020F0502020204030204" pitchFamily="34" charset="0"/>
              </a:rPr>
              <a:t>Ambientale (14 obiettivi)</a:t>
            </a:r>
            <a:r>
              <a:rPr lang="it-IT" altLang="it-IT" sz="1800" dirty="0">
                <a:latin typeface="Calibri" panose="020F0502020204030204" pitchFamily="34" charset="0"/>
                <a:cs typeface="Calibri" panose="020F0502020204030204" pitchFamily="34" charset="0"/>
              </a:rPr>
              <a:t>, </a:t>
            </a:r>
            <a:r>
              <a:rPr lang="it-IT" altLang="it-IT" sz="1800" b="1" dirty="0">
                <a:latin typeface="Calibri" panose="020F0502020204030204" pitchFamily="34" charset="0"/>
                <a:cs typeface="Calibri" panose="020F0502020204030204" pitchFamily="34" charset="0"/>
              </a:rPr>
              <a:t>Economica (9 obiettivi)</a:t>
            </a:r>
            <a:r>
              <a:rPr lang="it-IT" altLang="it-IT" sz="1800" dirty="0">
                <a:latin typeface="Calibri" panose="020F0502020204030204" pitchFamily="34" charset="0"/>
                <a:cs typeface="Calibri" panose="020F0502020204030204" pitchFamily="34" charset="0"/>
              </a:rPr>
              <a:t>, </a:t>
            </a:r>
            <a:r>
              <a:rPr lang="it-IT" altLang="it-IT" sz="1800" b="1" dirty="0">
                <a:latin typeface="Calibri" panose="020F0502020204030204" pitchFamily="34" charset="0"/>
                <a:cs typeface="Calibri" panose="020F0502020204030204" pitchFamily="34" charset="0"/>
              </a:rPr>
              <a:t>Istituzionale (2 obiettivi)</a:t>
            </a:r>
            <a:r>
              <a:rPr lang="it-IT" altLang="it-IT" sz="1800" dirty="0">
                <a:latin typeface="Calibri" panose="020F0502020204030204" pitchFamily="34" charset="0"/>
                <a:cs typeface="Calibri" panose="020F0502020204030204" pitchFamily="34" charset="0"/>
              </a:rPr>
              <a:t> e </a:t>
            </a:r>
            <a:r>
              <a:rPr lang="it-IT" altLang="it-IT" sz="1800" b="1" dirty="0">
                <a:latin typeface="Calibri" panose="020F0502020204030204" pitchFamily="34" charset="0"/>
                <a:cs typeface="Calibri" panose="020F0502020204030204" pitchFamily="34" charset="0"/>
              </a:rPr>
              <a:t>Sociale (11 obiettivi)</a:t>
            </a:r>
            <a:r>
              <a:rPr lang="it-IT" altLang="it-IT" sz="1800" dirty="0">
                <a:latin typeface="Calibri" panose="020F0502020204030204" pitchFamily="34" charset="0"/>
                <a:cs typeface="Calibri" panose="020F0502020204030204" pitchFamily="34" charset="0"/>
              </a:rPr>
              <a:t>.   </a:t>
            </a:r>
          </a:p>
          <a:p>
            <a:pPr algn="just">
              <a:spcBef>
                <a:spcPct val="0"/>
              </a:spcBef>
              <a:spcAft>
                <a:spcPts val="550"/>
              </a:spcAft>
              <a:buClr>
                <a:schemeClr val="accent1"/>
              </a:buClr>
              <a:buFont typeface="Wingdings" panose="05000000000000000000" pitchFamily="2" charset="2"/>
              <a:buChar char="ü"/>
            </a:pPr>
            <a:r>
              <a:rPr lang="it-IT" altLang="it-IT" sz="1800" b="1" dirty="0">
                <a:solidFill>
                  <a:schemeClr val="tx1"/>
                </a:solidFill>
                <a:latin typeface="Calibri" panose="020F0502020204030204" pitchFamily="34" charset="0"/>
                <a:cs typeface="Calibri" panose="020F0502020204030204" pitchFamily="34" charset="0"/>
              </a:rPr>
              <a:t>Il metodo delle frecce </a:t>
            </a:r>
            <a:r>
              <a:rPr lang="it-IT" altLang="it-IT" sz="1800" dirty="0">
                <a:solidFill>
                  <a:schemeClr val="tx1"/>
                </a:solidFill>
                <a:latin typeface="Calibri" panose="020F0502020204030204" pitchFamily="34" charset="0"/>
                <a:cs typeface="Calibri" panose="020F0502020204030204" pitchFamily="34" charset="0"/>
              </a:rPr>
              <a:t>di Eurostat permette di valutare la distanza dall’obiettivo confrontando l’andamento osservato negli ultimi </a:t>
            </a:r>
            <a:r>
              <a:rPr lang="it-IT" altLang="it-IT" sz="1800" b="1" dirty="0">
                <a:solidFill>
                  <a:schemeClr val="tx1"/>
                </a:solidFill>
                <a:latin typeface="Calibri" panose="020F0502020204030204" pitchFamily="34" charset="0"/>
                <a:cs typeface="Calibri" panose="020F0502020204030204" pitchFamily="34" charset="0"/>
              </a:rPr>
              <a:t>5 anni (breve periodo) </a:t>
            </a:r>
            <a:r>
              <a:rPr lang="it-IT" altLang="it-IT" sz="1800" dirty="0">
                <a:solidFill>
                  <a:schemeClr val="tx1"/>
                </a:solidFill>
                <a:latin typeface="Calibri" panose="020F0502020204030204" pitchFamily="34" charset="0"/>
                <a:cs typeface="Calibri" panose="020F0502020204030204" pitchFamily="34" charset="0"/>
              </a:rPr>
              <a:t>e </a:t>
            </a:r>
            <a:r>
              <a:rPr lang="it-IT" altLang="it-IT" sz="1800" b="1" dirty="0">
                <a:solidFill>
                  <a:schemeClr val="tx1"/>
                </a:solidFill>
                <a:latin typeface="Calibri" panose="020F0502020204030204" pitchFamily="34" charset="0"/>
                <a:cs typeface="Calibri" panose="020F0502020204030204" pitchFamily="34" charset="0"/>
              </a:rPr>
              <a:t>15 anni (lungo periodo)</a:t>
            </a:r>
            <a:r>
              <a:rPr lang="it-IT" altLang="it-IT" sz="1800" dirty="0">
                <a:solidFill>
                  <a:schemeClr val="tx1"/>
                </a:solidFill>
                <a:latin typeface="Calibri" panose="020F0502020204030204" pitchFamily="34" charset="0"/>
                <a:cs typeface="Calibri" panose="020F0502020204030204" pitchFamily="34" charset="0"/>
              </a:rPr>
              <a:t> con quello necessario a raggiungerlo nell’anno stabilito: </a:t>
            </a:r>
            <a:r>
              <a:rPr lang="it-IT" altLang="it-IT" sz="1800" b="1" dirty="0">
                <a:solidFill>
                  <a:schemeClr val="tx1"/>
                </a:solidFill>
                <a:latin typeface="Calibri" panose="020F0502020204030204" pitchFamily="34" charset="0"/>
                <a:cs typeface="Calibri" panose="020F0502020204030204" pitchFamily="34" charset="0"/>
              </a:rPr>
              <a:t>verde in alto, </a:t>
            </a:r>
            <a:r>
              <a:rPr lang="it-IT" altLang="it-IT" sz="1800" dirty="0">
                <a:solidFill>
                  <a:schemeClr val="tx1"/>
                </a:solidFill>
                <a:latin typeface="Calibri" panose="020F0502020204030204" pitchFamily="34" charset="0"/>
                <a:cs typeface="Calibri" panose="020F0502020204030204" pitchFamily="34" charset="0"/>
              </a:rPr>
              <a:t>l’obiettivo verrà raggiunto; </a:t>
            </a:r>
            <a:r>
              <a:rPr lang="it-IT" altLang="it-IT" sz="1800" b="1" dirty="0">
                <a:solidFill>
                  <a:schemeClr val="tx1"/>
                </a:solidFill>
                <a:latin typeface="Calibri" panose="020F0502020204030204" pitchFamily="34" charset="0"/>
                <a:cs typeface="Calibri" panose="020F0502020204030204" pitchFamily="34" charset="0"/>
              </a:rPr>
              <a:t>verde diagonale, </a:t>
            </a:r>
            <a:r>
              <a:rPr lang="it-IT" altLang="it-IT" sz="1800" dirty="0">
                <a:solidFill>
                  <a:schemeClr val="tx1"/>
                </a:solidFill>
                <a:latin typeface="Calibri" panose="020F0502020204030204" pitchFamily="34" charset="0"/>
                <a:cs typeface="Calibri" panose="020F0502020204030204" pitchFamily="34" charset="0"/>
              </a:rPr>
              <a:t>ci si sta avvicinando all’obiettivo senza raggiungerlo; </a:t>
            </a:r>
            <a:r>
              <a:rPr lang="it-IT" altLang="it-IT" sz="1800" b="1" dirty="0">
                <a:solidFill>
                  <a:schemeClr val="tx1"/>
                </a:solidFill>
                <a:latin typeface="Calibri" panose="020F0502020204030204" pitchFamily="34" charset="0"/>
                <a:cs typeface="Calibri" panose="020F0502020204030204" pitchFamily="34" charset="0"/>
              </a:rPr>
              <a:t>rosso diagonale, </a:t>
            </a:r>
            <a:r>
              <a:rPr lang="it-IT" altLang="it-IT" sz="1800" dirty="0">
                <a:solidFill>
                  <a:schemeClr val="tx1"/>
                </a:solidFill>
                <a:latin typeface="Calibri" panose="020F0502020204030204" pitchFamily="34" charset="0"/>
                <a:cs typeface="Calibri" panose="020F0502020204030204" pitchFamily="34" charset="0"/>
              </a:rPr>
              <a:t>non si è in linea per raggiungere l’obiettivo; </a:t>
            </a:r>
            <a:r>
              <a:rPr lang="it-IT" altLang="it-IT" sz="1800" b="1" dirty="0">
                <a:solidFill>
                  <a:schemeClr val="tx1"/>
                </a:solidFill>
                <a:latin typeface="Calibri" panose="020F0502020204030204" pitchFamily="34" charset="0"/>
                <a:cs typeface="Calibri" panose="020F0502020204030204" pitchFamily="34" charset="0"/>
              </a:rPr>
              <a:t>rosso in basso, </a:t>
            </a:r>
            <a:r>
              <a:rPr lang="it-IT" altLang="it-IT" sz="1800" dirty="0">
                <a:solidFill>
                  <a:schemeClr val="tx1"/>
                </a:solidFill>
                <a:latin typeface="Calibri" panose="020F0502020204030204" pitchFamily="34" charset="0"/>
                <a:cs typeface="Calibri" panose="020F0502020204030204" pitchFamily="34" charset="0"/>
              </a:rPr>
              <a:t>ci si sta allontanando dall’obiettivo. </a:t>
            </a:r>
            <a:r>
              <a:rPr lang="it-IT" altLang="it-IT" sz="1800" dirty="0">
                <a:latin typeface="Calibri" panose="020F0502020204030204" pitchFamily="34" charset="0"/>
                <a:cs typeface="Calibri" panose="020F0502020204030204" pitchFamily="34" charset="0"/>
              </a:rPr>
              <a:t>Quando l’obiettivo è già stato raggiunto, viene segnalato con la spunta      . Quando non ci sono dati sufficienti per il periodo considerato viene segnalato con i due punti «:».</a:t>
            </a:r>
            <a:endParaRPr lang="it-IT" altLang="it-IT" sz="1800" dirty="0">
              <a:solidFill>
                <a:schemeClr val="tx1"/>
              </a:solidFill>
              <a:latin typeface="Calibri" panose="020F0502020204030204" pitchFamily="34" charset="0"/>
              <a:cs typeface="Calibri" panose="020F0502020204030204" pitchFamily="34" charset="0"/>
            </a:endParaRP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dirty="0">
                <a:latin typeface="Calibri" panose="020F0502020204030204" pitchFamily="34" charset="0"/>
                <a:cs typeface="Calibri" panose="020F0502020204030204" pitchFamily="34" charset="0"/>
              </a:rPr>
              <a:t>Il commento a sinistra dei grafici confronta </a:t>
            </a:r>
            <a:r>
              <a:rPr lang="it-IT" altLang="it-IT" sz="1800" b="1" dirty="0">
                <a:latin typeface="Calibri" panose="020F0502020204030204" pitchFamily="34" charset="0"/>
                <a:cs typeface="Calibri" panose="020F0502020204030204" pitchFamily="34" charset="0"/>
              </a:rPr>
              <a:t>il livello del Comune di Parma </a:t>
            </a:r>
            <a:r>
              <a:rPr lang="it-IT" altLang="it-IT" sz="1800" dirty="0">
                <a:latin typeface="Calibri" panose="020F0502020204030204" pitchFamily="34" charset="0"/>
                <a:cs typeface="Calibri" panose="020F0502020204030204" pitchFamily="34" charset="0"/>
              </a:rPr>
              <a:t>(o della Regione Emilia-Romagna quando non ci sono i dati) </a:t>
            </a:r>
            <a:r>
              <a:rPr lang="it-IT" altLang="it-IT" sz="1800" b="1" dirty="0">
                <a:latin typeface="Calibri" panose="020F0502020204030204" pitchFamily="34" charset="0"/>
                <a:cs typeface="Calibri" panose="020F0502020204030204" pitchFamily="34" charset="0"/>
              </a:rPr>
              <a:t>con il livello nazionale in base alle frecce </a:t>
            </a:r>
            <a:r>
              <a:rPr lang="it-IT" altLang="it-IT" sz="1800" dirty="0">
                <a:latin typeface="Calibri" panose="020F0502020204030204" pitchFamily="34" charset="0"/>
                <a:cs typeface="Calibri" panose="020F0502020204030204" pitchFamily="34" charset="0"/>
              </a:rPr>
              <a:t>ed è di colore </a:t>
            </a:r>
            <a:r>
              <a:rPr lang="it-IT" altLang="it-IT" sz="1800" dirty="0">
                <a:solidFill>
                  <a:schemeClr val="accent6"/>
                </a:solidFill>
                <a:latin typeface="Calibri" panose="020F0502020204030204" pitchFamily="34" charset="0"/>
                <a:cs typeface="Calibri" panose="020F0502020204030204" pitchFamily="34" charset="0"/>
              </a:rPr>
              <a:t>verde </a:t>
            </a:r>
            <a:r>
              <a:rPr lang="it-IT" altLang="it-IT" sz="1800" dirty="0">
                <a:latin typeface="Calibri" panose="020F0502020204030204" pitchFamily="34" charset="0"/>
                <a:cs typeface="Calibri" panose="020F0502020204030204" pitchFamily="34" charset="0"/>
              </a:rPr>
              <a:t>quando la situazione è migliore del livello nazionale, </a:t>
            </a:r>
            <a:r>
              <a:rPr lang="it-IT" altLang="it-IT" sz="1800" dirty="0">
                <a:solidFill>
                  <a:schemeClr val="accent2"/>
                </a:solidFill>
                <a:latin typeface="Calibri" panose="020F0502020204030204" pitchFamily="34" charset="0"/>
                <a:cs typeface="Calibri" panose="020F0502020204030204" pitchFamily="34" charset="0"/>
              </a:rPr>
              <a:t>arancione</a:t>
            </a:r>
            <a:r>
              <a:rPr lang="it-IT" altLang="it-IT" sz="1800" dirty="0">
                <a:latin typeface="Calibri" panose="020F0502020204030204" pitchFamily="34" charset="0"/>
                <a:cs typeface="Calibri" panose="020F0502020204030204" pitchFamily="34" charset="0"/>
              </a:rPr>
              <a:t> quando è identica e </a:t>
            </a:r>
            <a:r>
              <a:rPr lang="it-IT" altLang="it-IT" sz="1800" dirty="0">
                <a:solidFill>
                  <a:srgbClr val="FF0000"/>
                </a:solidFill>
                <a:latin typeface="Calibri" panose="020F0502020204030204" pitchFamily="34" charset="0"/>
                <a:cs typeface="Calibri" panose="020F0502020204030204" pitchFamily="34" charset="0"/>
              </a:rPr>
              <a:t>rosso </a:t>
            </a:r>
            <a:r>
              <a:rPr lang="it-IT" altLang="it-IT" sz="1800" dirty="0">
                <a:latin typeface="Calibri" panose="020F0502020204030204" pitchFamily="34" charset="0"/>
                <a:cs typeface="Calibri" panose="020F0502020204030204" pitchFamily="34" charset="0"/>
              </a:rPr>
              <a:t>quando è peggiore.  La sintesi è </a:t>
            </a:r>
            <a:r>
              <a:rPr lang="it-IT" altLang="it-IT" sz="1800" dirty="0">
                <a:solidFill>
                  <a:schemeClr val="accent6"/>
                </a:solidFill>
                <a:latin typeface="Calibri" panose="020F0502020204030204" pitchFamily="34" charset="0"/>
                <a:cs typeface="Calibri" panose="020F0502020204030204" pitchFamily="34" charset="0"/>
              </a:rPr>
              <a:t>12 obiettivi verdi (4 con dati Comune di Parma e 8 Regione ER)</a:t>
            </a:r>
            <a:r>
              <a:rPr lang="it-IT" altLang="it-IT" sz="1800" dirty="0">
                <a:latin typeface="Calibri" panose="020F0502020204030204" pitchFamily="34" charset="0"/>
                <a:cs typeface="Calibri" panose="020F0502020204030204" pitchFamily="34" charset="0"/>
              </a:rPr>
              <a:t>, </a:t>
            </a:r>
            <a:r>
              <a:rPr lang="it-IT" altLang="it-IT" sz="1800" dirty="0">
                <a:solidFill>
                  <a:schemeClr val="accent2"/>
                </a:solidFill>
                <a:latin typeface="Calibri" panose="020F0502020204030204" pitchFamily="34" charset="0"/>
                <a:cs typeface="Calibri" panose="020F0502020204030204" pitchFamily="34" charset="0"/>
              </a:rPr>
              <a:t>17 arancioni (2 con dati Comune di Parma e 15 Regione ER) </a:t>
            </a:r>
            <a:r>
              <a:rPr lang="it-IT" altLang="it-IT" sz="1800" dirty="0">
                <a:latin typeface="Calibri" panose="020F0502020204030204" pitchFamily="34" charset="0"/>
                <a:cs typeface="Calibri" panose="020F0502020204030204" pitchFamily="34" charset="0"/>
              </a:rPr>
              <a:t>e </a:t>
            </a:r>
            <a:r>
              <a:rPr lang="it-IT" altLang="it-IT" sz="1800" dirty="0">
                <a:solidFill>
                  <a:srgbClr val="FF0000"/>
                </a:solidFill>
                <a:latin typeface="Calibri" panose="020F0502020204030204" pitchFamily="34" charset="0"/>
                <a:cs typeface="Calibri" panose="020F0502020204030204" pitchFamily="34" charset="0"/>
              </a:rPr>
              <a:t>3 rossi (con dati Regione ER) </a:t>
            </a:r>
            <a:r>
              <a:rPr lang="it-IT" altLang="it-IT" sz="1800" dirty="0">
                <a:latin typeface="Calibri" panose="020F0502020204030204" pitchFamily="34" charset="0"/>
                <a:cs typeface="Calibri" panose="020F0502020204030204" pitchFamily="34" charset="0"/>
              </a:rPr>
              <a:t>più 4 per i quali non è possibile il confronto.</a:t>
            </a:r>
          </a:p>
          <a:p>
            <a:pPr algn="just">
              <a:spcBef>
                <a:spcPct val="0"/>
              </a:spcBef>
              <a:spcAft>
                <a:spcPts val="550"/>
              </a:spcAft>
              <a:buClr>
                <a:schemeClr val="accent1"/>
              </a:buClr>
              <a:buFont typeface="Wingdings" panose="05000000000000000000" pitchFamily="2" charset="2"/>
              <a:buChar char="ü"/>
            </a:pPr>
            <a:r>
              <a:rPr lang="it-IT" altLang="it-IT" sz="1800" dirty="0">
                <a:latin typeface="Calibri" panose="020F0502020204030204" pitchFamily="34" charset="0"/>
                <a:cs typeface="Calibri" panose="020F0502020204030204" pitchFamily="34" charset="0"/>
              </a:rPr>
              <a:t>L’analisi con il metodo delle frecce </a:t>
            </a:r>
            <a:r>
              <a:rPr lang="it-IT" altLang="it-IT" sz="1800" b="1" dirty="0">
                <a:latin typeface="Calibri" panose="020F0502020204030204" pitchFamily="34" charset="0"/>
                <a:cs typeface="Calibri" panose="020F0502020204030204" pitchFamily="34" charset="0"/>
              </a:rPr>
              <a:t>non considera i dati assoluti riportati nei grafici </a:t>
            </a:r>
            <a:r>
              <a:rPr lang="it-IT" altLang="it-IT" sz="1800" dirty="0">
                <a:latin typeface="Calibri" panose="020F0502020204030204" pitchFamily="34" charset="0"/>
                <a:cs typeface="Calibri" panose="020F0502020204030204" pitchFamily="34" charset="0"/>
              </a:rPr>
              <a:t>che possono essere </a:t>
            </a:r>
            <a:r>
              <a:rPr lang="it-IT" altLang="it-IT" sz="1800" b="1" dirty="0">
                <a:latin typeface="Calibri" panose="020F0502020204030204" pitchFamily="34" charset="0"/>
                <a:cs typeface="Calibri" panose="020F0502020204030204" pitchFamily="34" charset="0"/>
              </a:rPr>
              <a:t>migliori degli altri livelli </a:t>
            </a:r>
            <a:r>
              <a:rPr lang="it-IT" altLang="it-IT" sz="1800" dirty="0">
                <a:latin typeface="Calibri" panose="020F0502020204030204" pitchFamily="34" charset="0"/>
                <a:cs typeface="Calibri" panose="020F0502020204030204" pitchFamily="34" charset="0"/>
              </a:rPr>
              <a:t>anche in caso di frecce rosse.   </a:t>
            </a:r>
            <a:r>
              <a:rPr lang="it-IT" altLang="it-IT" sz="1800" dirty="0">
                <a:solidFill>
                  <a:schemeClr val="tx1"/>
                </a:solidFill>
                <a:latin typeface="Calibri" panose="020F0502020204030204" pitchFamily="34" charset="0"/>
                <a:cs typeface="Calibri" panose="020F0502020204030204" pitchFamily="34" charset="0"/>
              </a:rPr>
              <a:t> </a:t>
            </a:r>
          </a:p>
          <a:p>
            <a:pPr algn="just" eaLnBrk="1" hangingPunct="1">
              <a:spcBef>
                <a:spcPct val="0"/>
              </a:spcBef>
              <a:spcAft>
                <a:spcPts val="550"/>
              </a:spcAft>
              <a:buClr>
                <a:schemeClr val="accent1"/>
              </a:buClr>
              <a:buSzTx/>
              <a:buFont typeface="Wingdings" panose="05000000000000000000" pitchFamily="2" charset="2"/>
              <a:buChar char="ü"/>
            </a:pPr>
            <a:r>
              <a:rPr lang="it-IT" altLang="it-IT" sz="1800" b="1" dirty="0">
                <a:solidFill>
                  <a:schemeClr val="tx1"/>
                </a:solidFill>
                <a:latin typeface="Calibri" panose="020F0502020204030204" pitchFamily="34" charset="0"/>
                <a:cs typeface="Times New Roman" panose="02020603050405020304" pitchFamily="18" charset="0"/>
              </a:rPr>
              <a:t>L’associazione con gli Obiettivi strategici e operativi del DUP </a:t>
            </a:r>
            <a:r>
              <a:rPr lang="it-IT" altLang="it-IT" sz="1800" dirty="0">
                <a:solidFill>
                  <a:schemeClr val="tx1"/>
                </a:solidFill>
                <a:latin typeface="Calibri" panose="020F0502020204030204" pitchFamily="34" charset="0"/>
                <a:cs typeface="Times New Roman" panose="02020603050405020304" pitchFamily="18" charset="0"/>
              </a:rPr>
              <a:t>che si riferiscono ai 36 obiettivi quantitativi è contenuta nella </a:t>
            </a:r>
            <a:r>
              <a:rPr lang="it-IT" altLang="it-IT" sz="1800" b="1" dirty="0">
                <a:solidFill>
                  <a:schemeClr val="tx1"/>
                </a:solidFill>
                <a:latin typeface="Calibri" panose="020F0502020204030204" pitchFamily="34" charset="0"/>
                <a:cs typeface="Times New Roman" panose="02020603050405020304" pitchFamily="18" charset="0"/>
              </a:rPr>
              <a:t>seconda parte dell’Allegato al DUP</a:t>
            </a:r>
            <a:r>
              <a:rPr lang="it-IT" altLang="it-IT" sz="1800" dirty="0">
                <a:solidFill>
                  <a:schemeClr val="tx1"/>
                </a:solidFill>
                <a:latin typeface="Calibri" panose="020F0502020204030204" pitchFamily="34" charset="0"/>
                <a:cs typeface="Times New Roman" panose="02020603050405020304" pitchFamily="18" charset="0"/>
              </a:rPr>
              <a:t>.</a:t>
            </a:r>
          </a:p>
          <a:p>
            <a:pPr algn="just">
              <a:spcBef>
                <a:spcPct val="0"/>
              </a:spcBef>
              <a:spcAft>
                <a:spcPts val="550"/>
              </a:spcAft>
              <a:buClr>
                <a:schemeClr val="accent1"/>
              </a:buClr>
              <a:buFont typeface="Wingdings" panose="05000000000000000000" pitchFamily="2" charset="2"/>
              <a:buChar char="ü"/>
            </a:pPr>
            <a:r>
              <a:rPr lang="it-IT" altLang="it-IT" sz="1800" dirty="0">
                <a:latin typeface="Calibri" panose="020F0502020204030204" pitchFamily="34" charset="0"/>
                <a:cs typeface="Times New Roman" panose="02020603050405020304" pitchFamily="18" charset="0"/>
              </a:rPr>
              <a:t>Nelle prossime 4 slide sono contenute le </a:t>
            </a:r>
            <a:r>
              <a:rPr lang="it-IT" altLang="it-IT" sz="1800" b="1" dirty="0">
                <a:latin typeface="Calibri" panose="020F0502020204030204" pitchFamily="34" charset="0"/>
                <a:cs typeface="Times New Roman" panose="02020603050405020304" pitchFamily="18" charset="0"/>
              </a:rPr>
              <a:t>competenze legislative </a:t>
            </a:r>
            <a:r>
              <a:rPr lang="it-IT" altLang="it-IT" sz="1800" dirty="0">
                <a:latin typeface="Calibri" panose="020F0502020204030204" pitchFamily="34" charset="0"/>
                <a:cs typeface="Times New Roman" panose="02020603050405020304" pitchFamily="18" charset="0"/>
              </a:rPr>
              <a:t>e le </a:t>
            </a:r>
            <a:r>
              <a:rPr lang="it-IT" altLang="it-IT" sz="1800" b="1" dirty="0">
                <a:latin typeface="Calibri" panose="020F0502020204030204" pitchFamily="34" charset="0"/>
                <a:cs typeface="Times New Roman" panose="02020603050405020304" pitchFamily="18" charset="0"/>
              </a:rPr>
              <a:t>funzioni fondamentali </a:t>
            </a:r>
            <a:r>
              <a:rPr lang="it-IT" altLang="it-IT" sz="1800" dirty="0">
                <a:latin typeface="Calibri" panose="020F0502020204030204" pitchFamily="34" charset="0"/>
                <a:cs typeface="Times New Roman" panose="02020603050405020304" pitchFamily="18" charset="0"/>
              </a:rPr>
              <a:t>dei diversi livelli istituzionali. Ma il conseguimento degli obiettivi dello sviluppo sostenibile non dipende solo dal settore pubblico e richiede il concorso di tutti (cittadini, associazioni e imprese), pertanto </a:t>
            </a:r>
            <a:r>
              <a:rPr lang="it-IT" altLang="it-IT" sz="1800" b="1" dirty="0">
                <a:latin typeface="Calibri" panose="020F0502020204030204" pitchFamily="34" charset="0"/>
                <a:cs typeface="Times New Roman" panose="02020603050405020304" pitchFamily="18" charset="0"/>
              </a:rPr>
              <a:t>i dati forniti vanno intesi come riferiti innanzitutto al territorio di cui i diversi enti sono espressione.      </a:t>
            </a:r>
            <a:endParaRPr lang="it-IT" altLang="it-IT" sz="1800" b="1" dirty="0">
              <a:solidFill>
                <a:schemeClr val="tx1"/>
              </a:solidFill>
              <a:latin typeface="Calibri" panose="020F0502020204030204" pitchFamily="34" charset="0"/>
              <a:cs typeface="Calibri" panose="020F0502020204030204" pitchFamily="34" charset="0"/>
            </a:endParaRPr>
          </a:p>
          <a:p>
            <a:pPr algn="just" eaLnBrk="1" hangingPunct="1">
              <a:spcBef>
                <a:spcPct val="0"/>
              </a:spcBef>
              <a:spcAft>
                <a:spcPts val="550"/>
              </a:spcAft>
              <a:buClr>
                <a:schemeClr val="accent1"/>
              </a:buClr>
              <a:buSzTx/>
              <a:buFont typeface="Wingdings" panose="05000000000000000000" pitchFamily="2" charset="2"/>
              <a:buChar char="ü"/>
            </a:pPr>
            <a:endParaRPr lang="it-IT" altLang="it-IT" sz="1800" dirty="0">
              <a:solidFill>
                <a:schemeClr val="tx1"/>
              </a:solidFill>
              <a:latin typeface="Calibri" panose="020F0502020204030204" pitchFamily="34" charset="0"/>
              <a:cs typeface="Calibri" panose="020F0502020204030204" pitchFamily="34" charset="0"/>
            </a:endParaRPr>
          </a:p>
          <a:p>
            <a:pPr algn="just" eaLnBrk="1" hangingPunct="1">
              <a:spcBef>
                <a:spcPct val="0"/>
              </a:spcBef>
              <a:spcAft>
                <a:spcPts val="550"/>
              </a:spcAft>
              <a:buClr>
                <a:schemeClr val="accent1"/>
              </a:buClr>
              <a:buSzTx/>
              <a:buFont typeface="Wingdings" panose="05000000000000000000" pitchFamily="2" charset="2"/>
              <a:buChar char="ü"/>
            </a:pPr>
            <a:endParaRPr lang="it-IT" altLang="it-IT" sz="1800" dirty="0">
              <a:solidFill>
                <a:schemeClr val="tx1"/>
              </a:solidFill>
              <a:latin typeface="Calibri" panose="020F0502020204030204" pitchFamily="34" charset="0"/>
              <a:cs typeface="Calibri" panose="020F0502020204030204" pitchFamily="34" charset="0"/>
            </a:endParaRPr>
          </a:p>
          <a:p>
            <a:pPr marL="0" indent="0" algn="just" eaLnBrk="1" hangingPunct="1">
              <a:spcBef>
                <a:spcPct val="0"/>
              </a:spcBef>
              <a:spcAft>
                <a:spcPts val="550"/>
              </a:spcAft>
              <a:buClr>
                <a:schemeClr val="accent1"/>
              </a:buClr>
              <a:buSzTx/>
              <a:buNone/>
            </a:pPr>
            <a:r>
              <a:rPr lang="it-IT" altLang="it-IT" sz="1600" dirty="0">
                <a:solidFill>
                  <a:schemeClr val="tx1"/>
                </a:solidFill>
                <a:latin typeface="Calibri" panose="020F0502020204030204" pitchFamily="34" charset="0"/>
                <a:cs typeface="Calibri" panose="020F0502020204030204" pitchFamily="34" charset="0"/>
              </a:rPr>
              <a:t>  </a:t>
            </a:r>
          </a:p>
          <a:p>
            <a:pPr marL="22225" indent="0" algn="just">
              <a:spcAft>
                <a:spcPts val="600"/>
              </a:spcAft>
              <a:buClr>
                <a:srgbClr val="C00000"/>
              </a:buClr>
              <a:buNone/>
              <a:tabLst>
                <a:tab pos="268605" algn="l"/>
              </a:tabLst>
            </a:pPr>
            <a:endParaRPr lang="en-US" sz="1800" dirty="0">
              <a:solidFill>
                <a:schemeClr val="accent1"/>
              </a:solidFill>
              <a:cs typeface="Arial" panose="020B0604020202020204" pitchFamily="34" charset="0"/>
            </a:endParaRPr>
          </a:p>
        </p:txBody>
      </p:sp>
      <p:sp>
        <p:nvSpPr>
          <p:cNvPr id="5" name="CasellaDiTesto 4"/>
          <p:cNvSpPr txBox="1"/>
          <p:nvPr/>
        </p:nvSpPr>
        <p:spPr>
          <a:xfrm>
            <a:off x="97533" y="354658"/>
            <a:ext cx="13322621"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LA STRATEGIA REGIONALE PER LO SVILUPPO SOSTENIBILE    </a:t>
            </a:r>
          </a:p>
        </p:txBody>
      </p:sp>
      <p:sp>
        <p:nvSpPr>
          <p:cNvPr id="6" name="Rettangolo 5"/>
          <p:cNvSpPr/>
          <p:nvPr/>
        </p:nvSpPr>
        <p:spPr>
          <a:xfrm>
            <a:off x="97533" y="973113"/>
            <a:ext cx="13319379" cy="461665"/>
          </a:xfrm>
          <a:prstGeom prst="rect">
            <a:avLst/>
          </a:prstGeom>
        </p:spPr>
        <p:txBody>
          <a:bodyPr wrap="square">
            <a:spAutoFit/>
          </a:bodyPr>
          <a:lstStyle/>
          <a:p>
            <a:pPr marL="22225" indent="0" algn="ctr">
              <a:spcAft>
                <a:spcPts val="600"/>
              </a:spcAft>
              <a:buClr>
                <a:srgbClr val="C00000"/>
              </a:buClr>
              <a:buNone/>
              <a:tabLst>
                <a:tab pos="268605" algn="l"/>
              </a:tabLst>
            </a:pPr>
            <a:r>
              <a:rPr lang="en-US" sz="2400" b="1" dirty="0">
                <a:cs typeface="Arial" panose="020B0604020202020204" pitchFamily="34" charset="0"/>
              </a:rPr>
              <a:t>PARMA 2030. LE 36 SFIDE PER LO SVILUPPO SOSTENIBILE  </a:t>
            </a:r>
          </a:p>
        </p:txBody>
      </p:sp>
      <p:pic>
        <p:nvPicPr>
          <p:cNvPr id="7" name="Immagine 6"/>
          <p:cNvPicPr>
            <a:picLocks noChangeAspect="1"/>
          </p:cNvPicPr>
          <p:nvPr/>
        </p:nvPicPr>
        <p:blipFill>
          <a:blip r:embed="rId3"/>
          <a:stretch>
            <a:fillRect/>
          </a:stretch>
        </p:blipFill>
        <p:spPr>
          <a:xfrm>
            <a:off x="11042749" y="3853433"/>
            <a:ext cx="238125" cy="228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2"/>
          <p:cNvSpPr/>
          <p:nvPr/>
        </p:nvSpPr>
        <p:spPr>
          <a:xfrm>
            <a:off x="0" y="0"/>
            <a:ext cx="13436280" cy="83566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a:lnSpc>
                <a:spcPct val="90000"/>
              </a:lnSpc>
              <a:spcAft>
                <a:spcPts val="600"/>
              </a:spcAft>
              <a:buNone/>
            </a:pPr>
            <a:r>
              <a:rPr lang="it-IT" sz="2600" b="1" strike="noStrike" spc="-1">
                <a:solidFill>
                  <a:srgbClr val="C00000"/>
                </a:solidFill>
                <a:latin typeface="Arial" panose="020B0604020202020204"/>
                <a:ea typeface="DejaVu Sans"/>
              </a:rPr>
              <a:t>COMPETENZE LEGISLATIVE E FUNZIONI FONDAMENTALI PER GOAL DELL’AGENDA ONU 2030</a:t>
            </a:r>
            <a:r>
              <a:rPr lang="it-IT" sz="2800" b="1" strike="noStrike" spc="-1">
                <a:solidFill>
                  <a:srgbClr val="C00000"/>
                </a:solidFill>
                <a:latin typeface="Arial" panose="020B0604020202020204"/>
                <a:ea typeface="DejaVu Sans"/>
              </a:rPr>
              <a:t> </a:t>
            </a:r>
            <a:endParaRPr lang="it-IT" sz="2800" b="0" strike="noStrike" spc="-1">
              <a:latin typeface="Arial" panose="020B0604020202020204"/>
            </a:endParaRPr>
          </a:p>
        </p:txBody>
      </p:sp>
      <p:sp>
        <p:nvSpPr>
          <p:cNvPr id="127" name="CustomShape 3"/>
          <p:cNvSpPr/>
          <p:nvPr/>
        </p:nvSpPr>
        <p:spPr>
          <a:xfrm>
            <a:off x="147580" y="790650"/>
            <a:ext cx="13167000" cy="427355"/>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22225" algn="ctr">
              <a:lnSpc>
                <a:spcPct val="100000"/>
              </a:lnSpc>
              <a:spcAft>
                <a:spcPts val="600"/>
              </a:spcAft>
              <a:buNone/>
            </a:pPr>
            <a:r>
              <a:rPr lang="it-IT" sz="2200" b="1" strike="noStrike" spc="-1">
                <a:solidFill>
                  <a:srgbClr val="000000"/>
                </a:solidFill>
                <a:latin typeface="Calibri" panose="020F0502020204030204"/>
                <a:ea typeface="DejaVu Sans"/>
              </a:rPr>
              <a:t>S</a:t>
            </a:r>
            <a:r>
              <a:rPr lang="it-IT" sz="2000" b="1" strike="noStrike" spc="-1">
                <a:solidFill>
                  <a:srgbClr val="000000"/>
                </a:solidFill>
                <a:latin typeface="Calibri" panose="020F0502020204030204"/>
                <a:ea typeface="DejaVu Sans"/>
              </a:rPr>
              <a:t>trategia regionale per lo sviluppo sostenibile. Obiettivi quantitativi a prevalente dimensione ambientale</a:t>
            </a:r>
            <a:endParaRPr lang="it-IT" sz="2000" b="0" strike="noStrike" spc="-1">
              <a:latin typeface="Arial" panose="020B0604020202020204"/>
            </a:endParaRPr>
          </a:p>
        </p:txBody>
      </p:sp>
      <p:graphicFrame>
        <p:nvGraphicFramePr>
          <p:cNvPr id="172" name="Table 2"/>
          <p:cNvGraphicFramePr/>
          <p:nvPr/>
        </p:nvGraphicFramePr>
        <p:xfrm>
          <a:off x="342900" y="1288415"/>
          <a:ext cx="12833985" cy="5347970"/>
        </p:xfrm>
        <a:graphic>
          <a:graphicData uri="http://schemas.openxmlformats.org/drawingml/2006/table">
            <a:tbl>
              <a:tblPr/>
              <a:tblGrid>
                <a:gridCol w="2152015">
                  <a:extLst>
                    <a:ext uri="{9D8B030D-6E8A-4147-A177-3AD203B41FA5}">
                      <a16:colId xmlns:a16="http://schemas.microsoft.com/office/drawing/2014/main" val="20000"/>
                    </a:ext>
                  </a:extLst>
                </a:gridCol>
                <a:gridCol w="2412987">
                  <a:extLst>
                    <a:ext uri="{9D8B030D-6E8A-4147-A177-3AD203B41FA5}">
                      <a16:colId xmlns:a16="http://schemas.microsoft.com/office/drawing/2014/main" val="20001"/>
                    </a:ext>
                  </a:extLst>
                </a:gridCol>
                <a:gridCol w="2499373">
                  <a:extLst>
                    <a:ext uri="{9D8B030D-6E8A-4147-A177-3AD203B41FA5}">
                      <a16:colId xmlns:a16="http://schemas.microsoft.com/office/drawing/2014/main" val="20002"/>
                    </a:ext>
                  </a:extLst>
                </a:gridCol>
                <a:gridCol w="2962910">
                  <a:extLst>
                    <a:ext uri="{9D8B030D-6E8A-4147-A177-3AD203B41FA5}">
                      <a16:colId xmlns:a16="http://schemas.microsoft.com/office/drawing/2014/main" val="20003"/>
                    </a:ext>
                  </a:extLst>
                </a:gridCol>
                <a:gridCol w="2806700">
                  <a:extLst>
                    <a:ext uri="{9D8B030D-6E8A-4147-A177-3AD203B41FA5}">
                      <a16:colId xmlns:a16="http://schemas.microsoft.com/office/drawing/2014/main" val="20004"/>
                    </a:ext>
                  </a:extLst>
                </a:gridCol>
              </a:tblGrid>
              <a:tr h="548640">
                <a:tc>
                  <a:txBody>
                    <a:bodyPr/>
                    <a:lstStyle/>
                    <a:p>
                      <a:pPr marL="0" indent="0" algn="ctr">
                        <a:buNone/>
                      </a:pPr>
                      <a:r>
                        <a:rPr lang="en-US" sz="1200" b="0">
                          <a:solidFill>
                            <a:schemeClr val="bg1"/>
                          </a:solidFill>
                          <a:latin typeface="Calibri" panose="020F0502020204030204" charset="0"/>
                          <a:cs typeface="Calibri" panose="020F0502020204030204" charset="0"/>
                        </a:rPr>
                        <a:t>Goal </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Competenze legislative esclusive dello Stato (art. 117, secondo comma della Costituzione)</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Competenze legislative delle Regioni (art. 117, terzo e quarto comma)</a:t>
                      </a:r>
                      <a:r>
                        <a:rPr lang="it-IT" altLang="en-US" sz="1200" b="0" baseline="30000">
                          <a:solidFill>
                            <a:schemeClr val="bg1"/>
                          </a:solidFill>
                          <a:latin typeface="Calibri" panose="020F0502020204030204" charset="0"/>
                          <a:cs typeface="Calibri" panose="020F0502020204030204" charset="0"/>
                        </a:rPr>
                        <a:t>1</a:t>
                      </a:r>
                      <a:endParaRPr lang="it-IT" altLang="en-US" sz="1200" b="0" baseline="3000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Funzioni fondamentali delle Province (legge n. 56 del 2014)</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Funzioni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fondamentali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Comuni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delle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loro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Unioni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legge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n. 122 del 2010)</a:t>
                      </a:r>
                      <a:r>
                        <a:rPr lang="it-IT" altLang="en-US" sz="1200" b="0"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extLst>
                  <a:ext uri="{0D108BD9-81ED-4DB2-BD59-A6C34878D82A}">
                    <a16:rowId xmlns:a16="http://schemas.microsoft.com/office/drawing/2014/main" val="10000"/>
                  </a:ext>
                </a:extLst>
              </a:tr>
              <a:tr h="731520">
                <a:tc>
                  <a:txBody>
                    <a:bodyPr/>
                    <a:lstStyle/>
                    <a:p>
                      <a:pPr marL="0" indent="0" algn="l">
                        <a:buNone/>
                      </a:pPr>
                      <a:r>
                        <a:rPr lang="en-US" sz="1200" b="0" dirty="0">
                          <a:latin typeface="Calibri" panose="020F0502020204030204" charset="0"/>
                          <a:cs typeface="Calibri" panose="020F0502020204030204" charset="0"/>
                        </a:rPr>
                        <a:t>2. </a:t>
                      </a:r>
                      <a:r>
                        <a:rPr lang="en-US" sz="1200" b="0" dirty="0" err="1">
                          <a:latin typeface="Calibri" panose="020F0502020204030204" charset="0"/>
                          <a:cs typeface="Calibri" panose="020F0502020204030204" charset="0"/>
                        </a:rPr>
                        <a:t>Sconfiggere</a:t>
                      </a:r>
                      <a:r>
                        <a:rPr lang="en-US" sz="1200" b="0" dirty="0">
                          <a:latin typeface="Calibri" panose="020F0502020204030204" charset="0"/>
                          <a:cs typeface="Calibri" panose="020F0502020204030204" charset="0"/>
                        </a:rPr>
                        <a:t> la fame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Tutela dell’ambiente, dell’ecosistema e dei beni culturali  </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Alimentazione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Governo</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Agricoltura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residuale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urbanistica</a:t>
                      </a:r>
                      <a:r>
                        <a:rPr lang="en-US" sz="1200" b="0" dirty="0">
                          <a:latin typeface="Calibri" panose="020F0502020204030204" pitchFamily="34" charset="0"/>
                          <a:ea typeface="Calibri" panose="020F0502020204030204" pitchFamily="34" charset="0"/>
                          <a:cs typeface="Calibri" panose="020F0502020204030204" pitchFamily="34" charset="0"/>
                        </a:rPr>
                        <a:t> ed </a:t>
                      </a:r>
                      <a:r>
                        <a:rPr lang="en-US" sz="1200" b="0" dirty="0" err="1">
                          <a:latin typeface="Calibri" panose="020F0502020204030204" pitchFamily="34" charset="0"/>
                          <a:ea typeface="Calibri" panose="020F0502020204030204" pitchFamily="34" charset="0"/>
                          <a:cs typeface="Calibri" panose="020F0502020204030204" pitchFamily="34" charset="0"/>
                        </a:rPr>
                        <a:t>edilizia</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ambito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comunale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nonché</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partecipazione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alla</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territoriale</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livello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sovracomunale</a:t>
                      </a:r>
                      <a:endParaRPr lang="en-US" sz="1200" b="0"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914400">
                <a:tc>
                  <a:txBody>
                    <a:bodyPr/>
                    <a:lstStyle/>
                    <a:p>
                      <a:pPr marL="0" indent="0" algn="l">
                        <a:buNone/>
                      </a:pPr>
                      <a:r>
                        <a:rPr lang="en-US" sz="1200" b="0" dirty="0">
                          <a:latin typeface="Calibri" panose="020F0502020204030204" charset="0"/>
                          <a:cs typeface="Calibri" panose="020F0502020204030204" charset="0"/>
                        </a:rPr>
                        <a:t>6. </a:t>
                      </a:r>
                      <a:r>
                        <a:rPr lang="en-US" sz="1200" b="0" dirty="0" err="1">
                          <a:latin typeface="Calibri" panose="020F0502020204030204" charset="0"/>
                          <a:cs typeface="Calibri" panose="020F0502020204030204" charset="0"/>
                        </a:rPr>
                        <a:t>Acqua</a:t>
                      </a:r>
                      <a:endParaRPr lang="en-US" sz="1200" b="0" dirty="0">
                        <a:latin typeface="Calibri" panose="020F0502020204030204" charset="0"/>
                        <a:cs typeface="Calibri" panose="020F0502020204030204" charset="0"/>
                      </a:endParaRPr>
                    </a:p>
                    <a:p>
                      <a:pPr marL="0" indent="0" algn="l">
                        <a:buNone/>
                      </a:pPr>
                      <a:r>
                        <a:rPr lang="en-US" sz="1200" b="0" dirty="0">
                          <a:latin typeface="Calibri" panose="020F0502020204030204" charset="0"/>
                          <a:cs typeface="Calibri" panose="020F0502020204030204" charset="0"/>
                        </a:rPr>
                        <a:t>13. Lotta </a:t>
                      </a:r>
                      <a:r>
                        <a:rPr lang="en-US" sz="1200" b="0" dirty="0" err="1">
                          <a:latin typeface="Calibri" panose="020F0502020204030204" charset="0"/>
                          <a:cs typeface="Calibri" panose="020F0502020204030204" charset="0"/>
                        </a:rPr>
                        <a:t>contro</a:t>
                      </a:r>
                      <a:r>
                        <a:rPr lang="en-US" sz="1200" b="0" dirty="0">
                          <a:latin typeface="Calibri" panose="020F0502020204030204" charset="0"/>
                          <a:cs typeface="Calibri" panose="020F0502020204030204" charset="0"/>
                        </a:rPr>
                        <a:t> il </a:t>
                      </a:r>
                      <a:r>
                        <a:rPr lang="en-US" sz="1200" b="0" dirty="0" err="1">
                          <a:latin typeface="Calibri" panose="020F0502020204030204" charset="0"/>
                          <a:cs typeface="Calibri" panose="020F0502020204030204" charset="0"/>
                        </a:rPr>
                        <a:t>cambiamento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climatico</a:t>
                      </a:r>
                      <a:endParaRPr lang="en-US" sz="1200" b="0" dirty="0">
                        <a:latin typeface="Calibri" panose="020F0502020204030204" charset="0"/>
                        <a:cs typeface="Calibri" panose="020F0502020204030204" charset="0"/>
                      </a:endParaRPr>
                    </a:p>
                    <a:p>
                      <a:pPr marL="0" indent="0" algn="l">
                        <a:buNone/>
                      </a:pPr>
                      <a:r>
                        <a:rPr lang="en-US" sz="1200" b="0" dirty="0">
                          <a:latin typeface="Calibri" panose="020F0502020204030204" charset="0"/>
                          <a:cs typeface="Calibri" panose="020F0502020204030204" charset="0"/>
                        </a:rPr>
                        <a:t>14. Vita </a:t>
                      </a:r>
                      <a:r>
                        <a:rPr lang="en-US" sz="1200" b="0" dirty="0" err="1">
                          <a:latin typeface="Calibri" panose="020F0502020204030204" charset="0"/>
                          <a:cs typeface="Calibri" panose="020F0502020204030204" charset="0"/>
                        </a:rPr>
                        <a:t>sott’acqua</a:t>
                      </a:r>
                      <a:endParaRPr lang="en-US" sz="1200" b="0" dirty="0">
                        <a:latin typeface="Calibri" panose="020F0502020204030204" charset="0"/>
                        <a:cs typeface="Calibri" panose="020F0502020204030204" charset="0"/>
                      </a:endParaRPr>
                    </a:p>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Tutela </a:t>
                      </a:r>
                      <a:r>
                        <a:rPr lang="en-US" sz="1200" b="0" dirty="0" err="1">
                          <a:latin typeface="Calibri" panose="020F0502020204030204" charset="0"/>
                          <a:cs typeface="Calibri" panose="020F0502020204030204" charset="0"/>
                        </a:rPr>
                        <a:t>dell’ambiente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dell’ecosistema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ambientali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promozione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attività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Governo</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urbanistica</a:t>
                      </a:r>
                      <a:r>
                        <a:rPr lang="en-US" sz="1200" b="0" dirty="0">
                          <a:latin typeface="Calibri" panose="020F0502020204030204" pitchFamily="34" charset="0"/>
                          <a:ea typeface="Calibri" panose="020F0502020204030204" pitchFamily="34" charset="0"/>
                          <a:cs typeface="Calibri" panose="020F0502020204030204" pitchFamily="34" charset="0"/>
                        </a:rPr>
                        <a:t> ed </a:t>
                      </a:r>
                      <a:r>
                        <a:rPr lang="en-US" sz="1200" b="0" dirty="0" err="1">
                          <a:latin typeface="Calibri" panose="020F0502020204030204" pitchFamily="34" charset="0"/>
                          <a:ea typeface="Calibri" panose="020F0502020204030204" pitchFamily="34" charset="0"/>
                          <a:cs typeface="Calibri" panose="020F0502020204030204" pitchFamily="34" charset="0"/>
                        </a:rPr>
                        <a:t>edilizia</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ambito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comunale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nonché</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partecipazione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alla</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territoriale</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livello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sovracomunale</a:t>
                      </a:r>
                      <a:r>
                        <a:rPr lang="en-US" sz="1200" b="0" dirty="0">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731520">
                <a:tc>
                  <a:txBody>
                    <a:bodyPr/>
                    <a:lstStyle/>
                    <a:p>
                      <a:pPr marL="0" indent="0" algn="l">
                        <a:buNone/>
                      </a:pPr>
                      <a:r>
                        <a:rPr lang="en-US" sz="1200" b="0">
                          <a:latin typeface="Calibri" panose="020F0502020204030204" charset="0"/>
                          <a:cs typeface="Calibri" panose="020F0502020204030204" charset="0"/>
                        </a:rPr>
                        <a:t>7. Energia</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a:latin typeface="Calibri" panose="020F0502020204030204" charset="0"/>
                          <a:cs typeface="Calibri" panose="020F0502020204030204" charset="0"/>
                        </a:rPr>
                        <a:t> </a:t>
                      </a:r>
                      <a:endParaRPr lang="en-US" sz="1200" b="0">
                        <a:latin typeface="Calibri" panose="020F0502020204030204" charset="0"/>
                        <a:ea typeface="Trebuchet MS" panose="020B0603020202020204" charset="0"/>
                        <a:cs typeface="Calibri" panose="020F0502020204030204" charset="0"/>
                      </a:endParaRPr>
                    </a:p>
                  </a:txBody>
                  <a:tcPr marL="68580" marR="68580" marT="0" marB="0">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dirty="0" err="1">
                          <a:latin typeface="Calibri" panose="020F0502020204030204" charset="0"/>
                          <a:cs typeface="Calibri" panose="020F0502020204030204" charset="0"/>
                        </a:rPr>
                        <a:t>Produzione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trasporto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distribuzione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nazionale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dell’energia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Edilizia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residuale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ea typeface="Trebuchet MS" panose="020B0603020202020204" charset="0"/>
                          <a:cs typeface="Calibri" panose="020F0502020204030204" charset="0"/>
                        </a:rPr>
                        <a:t>Gestione</a:t>
                      </a:r>
                      <a:r>
                        <a:rPr lang="en-US" sz="1200" b="0" dirty="0">
                          <a:latin typeface="Calibri" panose="020F0502020204030204" charset="0"/>
                          <a:ea typeface="Trebuchet MS" panose="020B0603020202020204" charset="0"/>
                          <a:cs typeface="Calibri" panose="020F0502020204030204" charset="0"/>
                        </a:rPr>
                        <a:t> </a:t>
                      </a:r>
                      <a:r>
                        <a:rPr lang="en-US" sz="1200" b="0" dirty="0" err="1">
                          <a:latin typeface="Calibri" panose="020F0502020204030204" charset="0"/>
                          <a:ea typeface="Trebuchet MS" panose="020B0603020202020204" charset="0"/>
                          <a:cs typeface="Calibri" panose="020F0502020204030204" charset="0"/>
                        </a:rPr>
                        <a:t>dell’edlizia</a:t>
                      </a:r>
                      <a:r>
                        <a:rPr lang="en-US" sz="1200" b="0" dirty="0">
                          <a:latin typeface="Calibri" panose="020F0502020204030204" charset="0"/>
                          <a:ea typeface="Trebuchet MS" panose="020B0603020202020204" charset="0"/>
                          <a:cs typeface="Calibri" panose="020F0502020204030204" charset="0"/>
                        </a:rPr>
                        <a:t> </a:t>
                      </a:r>
                      <a:r>
                        <a:rPr lang="en-US" sz="1200" b="0" dirty="0" err="1">
                          <a:latin typeface="Calibri" panose="020F0502020204030204" charset="0"/>
                          <a:ea typeface="Trebuchet MS" panose="020B0603020202020204" charset="0"/>
                          <a:cs typeface="Calibri" panose="020F0502020204030204" charset="0"/>
                        </a:rPr>
                        <a:t>scolastica</a:t>
                      </a:r>
                      <a:r>
                        <a:rPr lang="en-US" sz="1200" b="0" dirty="0">
                          <a:latin typeface="Calibri" panose="020F0502020204030204" charset="0"/>
                          <a:ea typeface="Trebuchet MS" panose="020B0603020202020204" charset="0"/>
                          <a:cs typeface="Calibri" panose="020F0502020204030204" charset="0"/>
                        </a:rPr>
                        <a:t> </a:t>
                      </a: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urbanistica</a:t>
                      </a:r>
                      <a:r>
                        <a:rPr lang="en-US" sz="1200" b="0" dirty="0">
                          <a:latin typeface="Calibri" panose="020F0502020204030204" pitchFamily="34" charset="0"/>
                          <a:ea typeface="Calibri" panose="020F0502020204030204" pitchFamily="34" charset="0"/>
                          <a:cs typeface="Calibri" panose="020F0502020204030204" pitchFamily="34" charset="0"/>
                        </a:rPr>
                        <a:t> ed </a:t>
                      </a:r>
                      <a:r>
                        <a:rPr lang="en-US" sz="1200" b="0" dirty="0" err="1">
                          <a:latin typeface="Calibri" panose="020F0502020204030204" pitchFamily="34" charset="0"/>
                          <a:ea typeface="Calibri" panose="020F0502020204030204" pitchFamily="34" charset="0"/>
                          <a:cs typeface="Calibri" panose="020F0502020204030204" pitchFamily="34" charset="0"/>
                        </a:rPr>
                        <a:t>edilizia</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ambito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comunale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nonché</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partecipazione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alla</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territoriale</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livello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sovracomunale</a:t>
                      </a:r>
                      <a:r>
                        <a:rPr lang="en-US" sz="1200" b="0" dirty="0">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10003"/>
                  </a:ext>
                </a:extLst>
              </a:tr>
              <a:tr h="1463040">
                <a:tc>
                  <a:txBody>
                    <a:bodyPr/>
                    <a:lstStyle/>
                    <a:p>
                      <a:pPr marL="0" indent="0" algn="l">
                        <a:buNone/>
                      </a:pPr>
                      <a:r>
                        <a:rPr lang="en-US" sz="1200" b="0">
                          <a:latin typeface="Calibri" panose="020F0502020204030204" charset="0"/>
                          <a:cs typeface="Calibri" panose="020F0502020204030204" charset="0"/>
                        </a:rPr>
                        <a:t>11. Città e comunità sostenibili</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Tutela dell’ambiente, dell’ecosistema e dei beni culturali</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Governo</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ambientali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promozione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attività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Edilizia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Trasporti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viabilità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residuale</a:t>
                      </a:r>
                      <a:r>
                        <a:rPr lang="en-US" sz="1200" b="0" dirty="0">
                          <a:latin typeface="Calibri" panose="020F0502020204030204" charset="0"/>
                          <a:cs typeface="Calibri" panose="020F0502020204030204" charset="0"/>
                        </a:rPr>
                        <a:t>)</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Pianificazione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servizi</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trasporto</a:t>
                      </a:r>
                      <a:r>
                        <a:rPr lang="en-US" sz="1200" b="0" dirty="0">
                          <a:latin typeface="Calibri" panose="020F0502020204030204" charset="0"/>
                          <a:cs typeface="Calibri" panose="020F0502020204030204" charset="0"/>
                        </a:rPr>
                        <a:t> in </a:t>
                      </a:r>
                      <a:r>
                        <a:rPr lang="en-US" sz="1200" b="0" dirty="0" err="1">
                          <a:latin typeface="Calibri" panose="020F0502020204030204" charset="0"/>
                          <a:cs typeface="Calibri" panose="020F0502020204030204" charset="0"/>
                        </a:rPr>
                        <a:t>ambito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provinciale</a:t>
                      </a:r>
                      <a:r>
                        <a:rPr lang="en-US" sz="1200" b="0" dirty="0">
                          <a:latin typeface="Calibri" panose="020F0502020204030204" charset="0"/>
                          <a:cs typeface="Calibri" panose="020F0502020204030204" charset="0"/>
                        </a:rPr>
                        <a:t>, </a:t>
                      </a:r>
                      <a:r>
                        <a:rPr lang="it-IT" sz="1200" dirty="0">
                          <a:solidFill>
                            <a:schemeClr val="tx1"/>
                          </a:solidFill>
                          <a:effectLst/>
                          <a:latin typeface="Calibri" panose="020F0502020204030204" charset="0"/>
                          <a:ea typeface="Calibri" panose="020F0502020204030204" charset="0"/>
                          <a:cs typeface="Calibri" panose="020F0502020204030204" charset="0"/>
                        </a:rPr>
                        <a:t>autorizzazione e controllo in materia di trasporto privato, in coerenza con la programmazione regionale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Pianificazione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territoriale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provinciale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coordinamento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nonché</a:t>
                      </a:r>
                      <a:r>
                        <a:rPr lang="en-US" sz="1200" b="0" dirty="0">
                          <a:latin typeface="Calibri" panose="020F0502020204030204" charset="0"/>
                          <a:cs typeface="Calibri" panose="020F0502020204030204" charset="0"/>
                        </a:rPr>
                        <a:t> tutela e </a:t>
                      </a: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dell’ambiente</a:t>
                      </a:r>
                      <a:r>
                        <a:rPr lang="en-US" sz="1200" b="0" dirty="0">
                          <a:latin typeface="Calibri" panose="020F0502020204030204" charset="0"/>
                          <a:cs typeface="Calibri" panose="020F0502020204030204" charset="0"/>
                        </a:rPr>
                        <a:t>, per </a:t>
                      </a:r>
                      <a:r>
                        <a:rPr lang="en-US" sz="1200" b="0" dirty="0" err="1">
                          <a:latin typeface="Calibri" panose="020F0502020204030204" charset="0"/>
                          <a:cs typeface="Calibri" panose="020F0502020204030204" charset="0"/>
                        </a:rPr>
                        <a:t>gli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aspetti</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competenza</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pitchFamily="34" charset="0"/>
                          <a:ea typeface="Calibri" panose="020F0502020204030204" pitchFamily="34" charset="0"/>
                          <a:cs typeface="Calibri" panose="020F0502020204030204" pitchFamily="34" charset="0"/>
                        </a:rPr>
                        <a:t>Servizi</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trasporto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pubblico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comunale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urbanistica</a:t>
                      </a:r>
                      <a:r>
                        <a:rPr lang="en-US" sz="1200" b="0" dirty="0">
                          <a:latin typeface="Calibri" panose="020F0502020204030204" pitchFamily="34" charset="0"/>
                          <a:ea typeface="Calibri" panose="020F0502020204030204" pitchFamily="34" charset="0"/>
                          <a:cs typeface="Calibri" panose="020F0502020204030204" pitchFamily="34" charset="0"/>
                        </a:rPr>
                        <a:t> ed </a:t>
                      </a:r>
                      <a:r>
                        <a:rPr lang="en-US" sz="1200" b="0" dirty="0" err="1">
                          <a:latin typeface="Calibri" panose="020F0502020204030204" pitchFamily="34" charset="0"/>
                          <a:ea typeface="Calibri" panose="020F0502020204030204" pitchFamily="34" charset="0"/>
                          <a:cs typeface="Calibri" panose="020F0502020204030204" pitchFamily="34" charset="0"/>
                        </a:rPr>
                        <a:t>edilizia</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ambito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comunale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nonché</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partecipazione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alla</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territoriale</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livello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sovracomunale</a:t>
                      </a:r>
                      <a:endParaRPr lang="en-US" sz="1200" b="0"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B w="12240">
                      <a:solidFill>
                        <a:srgbClr val="000000"/>
                      </a:solidFill>
                    </a:lnB>
                    <a:noFill/>
                  </a:tcPr>
                </a:tc>
                <a:extLst>
                  <a:ext uri="{0D108BD9-81ED-4DB2-BD59-A6C34878D82A}">
                    <a16:rowId xmlns:a16="http://schemas.microsoft.com/office/drawing/2014/main" val="10004"/>
                  </a:ext>
                </a:extLst>
              </a:tr>
              <a:tr h="958850">
                <a:tc>
                  <a:txBody>
                    <a:bodyPr/>
                    <a:lstStyle/>
                    <a:p>
                      <a:pPr marL="0" indent="0" algn="l">
                        <a:buNone/>
                      </a:pPr>
                      <a:r>
                        <a:rPr lang="it-IT" altLang="en-US" sz="1200" b="0" dirty="0">
                          <a:latin typeface="Calibri" panose="020F0502020204030204" charset="0"/>
                          <a:ea typeface="Trebuchet MS" panose="020B0603020202020204" charset="0"/>
                          <a:cs typeface="Calibri" panose="020F0502020204030204" charset="0"/>
                        </a:rPr>
                        <a:t>15. Vita sulla terra</a:t>
                      </a:r>
                    </a:p>
                  </a:txBody>
                  <a:tcPr marL="68580" marR="68580" marT="0" marB="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Tutela </a:t>
                      </a:r>
                      <a:r>
                        <a:rPr lang="en-US" sz="1200" b="0" dirty="0" err="1">
                          <a:latin typeface="Calibri" panose="020F0502020204030204" charset="0"/>
                          <a:cs typeface="Calibri" panose="020F0502020204030204" charset="0"/>
                        </a:rPr>
                        <a:t>dell’ambiente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dell’ecosistema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ambientali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promozione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attività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Governo</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Pianificazione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territoriale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provinciale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coordinamento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nonché</a:t>
                      </a:r>
                      <a:r>
                        <a:rPr lang="en-US" sz="1200" b="0" dirty="0">
                          <a:latin typeface="Calibri" panose="020F0502020204030204" charset="0"/>
                          <a:cs typeface="Calibri" panose="020F0502020204030204" charset="0"/>
                        </a:rPr>
                        <a:t> tutela e </a:t>
                      </a: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dell’ambiente</a:t>
                      </a:r>
                      <a:r>
                        <a:rPr lang="en-US" sz="1200" b="0" dirty="0">
                          <a:latin typeface="Calibri" panose="020F0502020204030204" charset="0"/>
                          <a:cs typeface="Calibri" panose="020F0502020204030204" charset="0"/>
                        </a:rPr>
                        <a:t>, per </a:t>
                      </a:r>
                      <a:r>
                        <a:rPr lang="en-US" sz="1200" b="0" dirty="0" err="1">
                          <a:latin typeface="Calibri" panose="020F0502020204030204" charset="0"/>
                          <a:cs typeface="Calibri" panose="020F0502020204030204" charset="0"/>
                        </a:rPr>
                        <a:t>gli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aspetti</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competenza</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pitchFamily="34" charset="0"/>
                          <a:ea typeface="Calibri" panose="020F0502020204030204" pitchFamily="34" charset="0"/>
                          <a:cs typeface="Calibri" panose="020F0502020204030204" pitchFamily="34" charset="0"/>
                        </a:rPr>
                        <a:t>Pianificazione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territoriale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provinciale</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coordinamento</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nonché</a:t>
                      </a:r>
                      <a:r>
                        <a:rPr lang="en-US" sz="1200" b="0" dirty="0">
                          <a:latin typeface="Calibri" panose="020F0502020204030204" pitchFamily="34" charset="0"/>
                          <a:ea typeface="Calibri" panose="020F0502020204030204" pitchFamily="34" charset="0"/>
                          <a:cs typeface="Calibri" panose="020F0502020204030204" pitchFamily="34" charset="0"/>
                        </a:rPr>
                        <a:t> tutela e </a:t>
                      </a:r>
                      <a:r>
                        <a:rPr lang="en-US" sz="1200" b="0" dirty="0" err="1">
                          <a:latin typeface="Calibri" panose="020F0502020204030204" pitchFamily="34" charset="0"/>
                          <a:ea typeface="Calibri" panose="020F0502020204030204" pitchFamily="34" charset="0"/>
                          <a:cs typeface="Calibri" panose="020F0502020204030204" pitchFamily="34" charset="0"/>
                        </a:rPr>
                        <a:t>valorizzazione</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dell’ambiente</a:t>
                      </a:r>
                      <a:r>
                        <a:rPr lang="en-US" sz="1200" b="0" dirty="0">
                          <a:latin typeface="Calibri" panose="020F0502020204030204" pitchFamily="34" charset="0"/>
                          <a:ea typeface="Calibri" panose="020F0502020204030204" pitchFamily="34" charset="0"/>
                          <a:cs typeface="Calibri" panose="020F0502020204030204" pitchFamily="34" charset="0"/>
                        </a:rPr>
                        <a:t>, per </a:t>
                      </a:r>
                      <a:r>
                        <a:rPr lang="en-US" sz="1200" b="0" dirty="0" err="1">
                          <a:latin typeface="Calibri" panose="020F0502020204030204" pitchFamily="34" charset="0"/>
                          <a:ea typeface="Calibri" panose="020F0502020204030204" pitchFamily="34" charset="0"/>
                          <a:cs typeface="Calibri" panose="020F0502020204030204" pitchFamily="34" charset="0"/>
                        </a:rPr>
                        <a:t>gli</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aspetti</a:t>
                      </a:r>
                      <a:r>
                        <a:rPr lang="en-US" sz="1200" b="0" dirty="0">
                          <a:latin typeface="Calibri" panose="020F0502020204030204" pitchFamily="34" charset="0"/>
                          <a:ea typeface="Calibri" panose="020F0502020204030204" pitchFamily="34" charset="0"/>
                          <a:cs typeface="Calibri" panose="020F0502020204030204" pitchFamily="34" charset="0"/>
                        </a:rPr>
                        <a:t> di </a:t>
                      </a:r>
                      <a:r>
                        <a:rPr lang="en-US" sz="1200" b="0" dirty="0" err="1">
                          <a:latin typeface="Calibri" panose="020F0502020204030204" pitchFamily="34" charset="0"/>
                          <a:ea typeface="Calibri" panose="020F0502020204030204" pitchFamily="34" charset="0"/>
                          <a:cs typeface="Calibri" panose="020F0502020204030204" pitchFamily="34" charset="0"/>
                        </a:rPr>
                        <a:t>competenza</a:t>
                      </a:r>
                      <a:endParaRPr lang="en-US" sz="1200" b="0"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T w="12240" cap="flat" cmpd="sng" algn="ctr">
                      <a:solidFill>
                        <a:srgbClr val="000000"/>
                      </a:solidFill>
                      <a:prstDash val="solid"/>
                      <a:round/>
                      <a:headEnd type="none" w="med" len="med"/>
                      <a:tailEnd type="none" w="med" len="med"/>
                    </a:lnT>
                    <a:lnB w="12240">
                      <a:solidFill>
                        <a:srgbClr val="000000"/>
                      </a:solidFill>
                    </a:lnB>
                    <a:noFill/>
                  </a:tcPr>
                </a:tc>
                <a:extLst>
                  <a:ext uri="{0D108BD9-81ED-4DB2-BD59-A6C34878D82A}">
                    <a16:rowId xmlns:a16="http://schemas.microsoft.com/office/drawing/2014/main" val="10005"/>
                  </a:ext>
                </a:extLst>
              </a:tr>
            </a:tbl>
          </a:graphicData>
        </a:graphic>
      </p:graphicFrame>
      <p:sp>
        <p:nvSpPr>
          <p:cNvPr id="100" name="Text Box 99"/>
          <p:cNvSpPr txBox="1"/>
          <p:nvPr/>
        </p:nvSpPr>
        <p:spPr>
          <a:xfrm>
            <a:off x="290830" y="6671945"/>
            <a:ext cx="12926060" cy="706755"/>
          </a:xfrm>
          <a:prstGeom prst="rect">
            <a:avLst/>
          </a:prstGeom>
          <a:noFill/>
          <a:ln w="9525">
            <a:noFill/>
          </a:ln>
        </p:spPr>
        <p:txBody>
          <a:bodyPr wrap="square">
            <a:spAutoFit/>
          </a:bodyPr>
          <a:lstStyle/>
          <a:p>
            <a:pPr marL="92075" indent="-92075" algn="just"/>
            <a:r>
              <a:rPr lang="it-IT" altLang="en-US" sz="1000" b="0" baseline="30000">
                <a:latin typeface="Trebuchet MS" panose="020B0603020202020204" charset="0"/>
                <a:cs typeface="Calibri" panose="020F0502020204030204" charset="0"/>
              </a:rPr>
              <a:t>1</a:t>
            </a:r>
            <a:r>
              <a:rPr lang="it-IT" altLang="en-US" sz="1000" b="0">
                <a:latin typeface="Trebuchet MS" panose="020B0603020202020204" charset="0"/>
                <a:cs typeface="Calibri" panose="020F0502020204030204" charset="0"/>
              </a:rPr>
              <a:t> </a:t>
            </a:r>
            <a:r>
              <a:rPr lang="en-US" sz="1000" b="0">
                <a:latin typeface="Calibri" panose="020F0502020204030204" charset="0"/>
                <a:cs typeface="Calibri" panose="020F0502020204030204" charset="0"/>
              </a:rPr>
              <a:t>Nelle materie di legislaz</a:t>
            </a:r>
            <a:r>
              <a:rPr lang="en-US" sz="1000" b="0">
                <a:solidFill>
                  <a:schemeClr val="tx1"/>
                </a:solidFill>
                <a:latin typeface="Calibri" panose="020F0502020204030204" charset="0"/>
                <a:cs typeface="Calibri" panose="020F0502020204030204" charset="0"/>
              </a:rPr>
              <a:t>ione concorrente spetta alle Regioni la potestà legislativa, salvo che per la determinazione dei principi fondamentali, riservata alla legislazione dello Stato (terzo comma). Spetta alle Regioni la potestà legislativa in riferimento ad ogni materia non espressamente riservata alla legislazione dello Stato (quarto comma).</a:t>
            </a:r>
          </a:p>
          <a:p>
            <a:pPr marL="76835" indent="-75565" algn="just"/>
            <a:r>
              <a:rPr lang="it-IT" altLang="en-US" sz="1000" b="0" baseline="30000">
                <a:solidFill>
                  <a:schemeClr val="tx1"/>
                </a:solidFill>
                <a:latin typeface="Calibri" panose="020F0502020204030204" charset="0"/>
                <a:cs typeface="Calibri" panose="020F0502020204030204" charset="0"/>
              </a:rPr>
              <a:t>2</a:t>
            </a:r>
            <a:r>
              <a:rPr lang="it-IT" altLang="en-US" sz="1000" b="0">
                <a:solidFill>
                  <a:schemeClr val="tx1"/>
                </a:solidFill>
                <a:latin typeface="Calibri" panose="020F0502020204030204" charset="0"/>
                <a:cs typeface="Calibri" panose="020F0502020204030204" charset="0"/>
              </a:rPr>
              <a:t> </a:t>
            </a:r>
            <a:r>
              <a:rPr lang="en-US" sz="1000" b="0">
                <a:solidFill>
                  <a:schemeClr val="tx1"/>
                </a:solidFill>
                <a:latin typeface="Calibri" panose="020F0502020204030204" charset="0"/>
                <a:cs typeface="Calibri" panose="020F0502020204030204" charset="0"/>
              </a:rPr>
              <a:t>Le funzioni comunali sono esercitate in forma associata dalle Unioni entro gli ambiti territoriali ottimali. L'Unione realizza, per le funzioni ad essa conferite, l'integrazione delle politiche e dell'azione amministrativa dei Comuni e favorisce i rapporti di collaborazio</a:t>
            </a:r>
            <a:r>
              <a:rPr lang="en-US" sz="1000" b="0">
                <a:latin typeface="Calibri" panose="020F0502020204030204" charset="0"/>
                <a:cs typeface="Calibri" panose="020F0502020204030204" charset="0"/>
              </a:rPr>
              <a:t>ne fra i Comuni aderenti (legge Regione Emilia-Romagna n. 13 del 2015, art. 8).</a:t>
            </a:r>
            <a:endParaRPr lang="en-US" sz="1000">
              <a:latin typeface="Calibri" panose="020F0502020204030204" charset="0"/>
              <a:cs typeface="Calibri" panose="020F050202020403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2"/>
          <p:cNvSpPr/>
          <p:nvPr/>
        </p:nvSpPr>
        <p:spPr>
          <a:xfrm>
            <a:off x="0" y="0"/>
            <a:ext cx="13436280" cy="100203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a:lnSpc>
                <a:spcPct val="110000"/>
              </a:lnSpc>
              <a:spcAft>
                <a:spcPts val="600"/>
              </a:spcAft>
              <a:buNone/>
            </a:pPr>
            <a:r>
              <a:rPr lang="it-IT" sz="2600" b="1" strike="noStrike" spc="-1">
                <a:solidFill>
                  <a:srgbClr val="C00000"/>
                </a:solidFill>
                <a:latin typeface="Arial" panose="020B0604020202020204"/>
                <a:ea typeface="DejaVu Sans"/>
              </a:rPr>
              <a:t>COMPETENZE LEGISLATIVE E FUNZIONI FONDAMENTALI PER GOAL DELL’AGENDA ONU 2030</a:t>
            </a:r>
            <a:r>
              <a:rPr lang="it-IT" sz="2800" b="1" strike="noStrike" spc="-1">
                <a:solidFill>
                  <a:srgbClr val="C00000"/>
                </a:solidFill>
                <a:latin typeface="Arial" panose="020B0604020202020204"/>
                <a:ea typeface="DejaVu Sans"/>
              </a:rPr>
              <a:t> </a:t>
            </a:r>
            <a:endParaRPr lang="it-IT" sz="2800" b="0" strike="noStrike" spc="-1">
              <a:latin typeface="Arial" panose="020B0604020202020204"/>
            </a:endParaRPr>
          </a:p>
        </p:txBody>
      </p:sp>
      <p:sp>
        <p:nvSpPr>
          <p:cNvPr id="127" name="CustomShape 3"/>
          <p:cNvSpPr/>
          <p:nvPr/>
        </p:nvSpPr>
        <p:spPr>
          <a:xfrm>
            <a:off x="169170" y="1045285"/>
            <a:ext cx="13167000" cy="427355"/>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22225" algn="ctr">
              <a:lnSpc>
                <a:spcPct val="100000"/>
              </a:lnSpc>
              <a:spcAft>
                <a:spcPts val="600"/>
              </a:spcAft>
              <a:buNone/>
            </a:pPr>
            <a:r>
              <a:rPr lang="it-IT" sz="2200" b="1" strike="noStrike" spc="-1">
                <a:solidFill>
                  <a:srgbClr val="000000"/>
                </a:solidFill>
                <a:latin typeface="Calibri" panose="020F0502020204030204"/>
                <a:ea typeface="DejaVu Sans"/>
              </a:rPr>
              <a:t>S</a:t>
            </a:r>
            <a:r>
              <a:rPr lang="it-IT" sz="2000" b="1" strike="noStrike" spc="-1">
                <a:solidFill>
                  <a:srgbClr val="000000"/>
                </a:solidFill>
                <a:latin typeface="Calibri" panose="020F0502020204030204"/>
                <a:ea typeface="DejaVu Sans"/>
              </a:rPr>
              <a:t>trategia regionale per lo sviluppo sostenibile. Obiettivi quantitativi a prevalente dimensione economica</a:t>
            </a:r>
            <a:endParaRPr lang="it-IT" sz="2000" b="0" strike="noStrike" spc="-1">
              <a:latin typeface="Arial" panose="020B0604020202020204"/>
            </a:endParaRPr>
          </a:p>
        </p:txBody>
      </p:sp>
      <p:graphicFrame>
        <p:nvGraphicFramePr>
          <p:cNvPr id="172" name="Table 2"/>
          <p:cNvGraphicFramePr/>
          <p:nvPr/>
        </p:nvGraphicFramePr>
        <p:xfrm>
          <a:off x="458135" y="1549515"/>
          <a:ext cx="12712475" cy="5240020"/>
        </p:xfrm>
        <a:graphic>
          <a:graphicData uri="http://schemas.openxmlformats.org/drawingml/2006/table">
            <a:tbl>
              <a:tblPr/>
              <a:tblGrid>
                <a:gridCol w="2186305">
                  <a:extLst>
                    <a:ext uri="{9D8B030D-6E8A-4147-A177-3AD203B41FA5}">
                      <a16:colId xmlns:a16="http://schemas.microsoft.com/office/drawing/2014/main" val="20000"/>
                    </a:ext>
                  </a:extLst>
                </a:gridCol>
                <a:gridCol w="2384425">
                  <a:extLst>
                    <a:ext uri="{9D8B030D-6E8A-4147-A177-3AD203B41FA5}">
                      <a16:colId xmlns:a16="http://schemas.microsoft.com/office/drawing/2014/main" val="20001"/>
                    </a:ext>
                  </a:extLst>
                </a:gridCol>
                <a:gridCol w="2527935">
                  <a:extLst>
                    <a:ext uri="{9D8B030D-6E8A-4147-A177-3AD203B41FA5}">
                      <a16:colId xmlns:a16="http://schemas.microsoft.com/office/drawing/2014/main" val="20002"/>
                    </a:ext>
                  </a:extLst>
                </a:gridCol>
                <a:gridCol w="2663825">
                  <a:extLst>
                    <a:ext uri="{9D8B030D-6E8A-4147-A177-3AD203B41FA5}">
                      <a16:colId xmlns:a16="http://schemas.microsoft.com/office/drawing/2014/main" val="20003"/>
                    </a:ext>
                  </a:extLst>
                </a:gridCol>
                <a:gridCol w="2949985">
                  <a:extLst>
                    <a:ext uri="{9D8B030D-6E8A-4147-A177-3AD203B41FA5}">
                      <a16:colId xmlns:a16="http://schemas.microsoft.com/office/drawing/2014/main" val="20004"/>
                    </a:ext>
                  </a:extLst>
                </a:gridCol>
              </a:tblGrid>
              <a:tr h="671830">
                <a:tc>
                  <a:txBody>
                    <a:bodyPr/>
                    <a:lstStyle/>
                    <a:p>
                      <a:pPr marL="0" indent="0" algn="ctr">
                        <a:buNone/>
                      </a:pPr>
                      <a:r>
                        <a:rPr lang="en-US" sz="1200" b="0">
                          <a:solidFill>
                            <a:schemeClr val="bg1"/>
                          </a:solidFill>
                          <a:latin typeface="Calibri" panose="020F0502020204030204" charset="0"/>
                          <a:cs typeface="Calibri" panose="020F0502020204030204" charset="0"/>
                        </a:rPr>
                        <a:t>Goal </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Competenze legislative esclusive dello Stato (art. 117, secondo comma della Costituzione)</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charset="0"/>
                          <a:cs typeface="Calibri" panose="020F0502020204030204" charset="0"/>
                        </a:rPr>
                        <a:t>Competenze</a:t>
                      </a:r>
                      <a:r>
                        <a:rPr lang="en-US" sz="1200" b="0" dirty="0">
                          <a:solidFill>
                            <a:schemeClr val="bg1"/>
                          </a:solidFill>
                          <a:latin typeface="Calibri" panose="020F0502020204030204" charset="0"/>
                          <a:cs typeface="Calibri" panose="020F0502020204030204" charset="0"/>
                        </a:rPr>
                        <a:t> legislative </a:t>
                      </a:r>
                      <a:r>
                        <a:rPr lang="en-US" sz="1200" b="0" dirty="0" err="1">
                          <a:solidFill>
                            <a:schemeClr val="bg1"/>
                          </a:solidFill>
                          <a:latin typeface="Calibri" panose="020F0502020204030204" charset="0"/>
                          <a:cs typeface="Calibri" panose="020F0502020204030204" charset="0"/>
                        </a:rPr>
                        <a:t>delle</a:t>
                      </a:r>
                      <a:r>
                        <a:rPr lang="en-US" sz="1200" b="0" dirty="0">
                          <a:solidFill>
                            <a:schemeClr val="bg1"/>
                          </a:solidFill>
                          <a:latin typeface="Calibri" panose="020F0502020204030204" charset="0"/>
                          <a:cs typeface="Calibri" panose="020F0502020204030204" charset="0"/>
                        </a:rPr>
                        <a:t> </a:t>
                      </a:r>
                      <a:r>
                        <a:rPr lang="en-US" sz="1200" b="0" dirty="0" err="1">
                          <a:solidFill>
                            <a:schemeClr val="bg1"/>
                          </a:solidFill>
                          <a:latin typeface="Calibri" panose="020F0502020204030204" charset="0"/>
                          <a:cs typeface="Calibri" panose="020F0502020204030204" charset="0"/>
                        </a:rPr>
                        <a:t>Regioni</a:t>
                      </a:r>
                      <a:r>
                        <a:rPr lang="en-US" sz="1200" b="0" dirty="0">
                          <a:solidFill>
                            <a:schemeClr val="bg1"/>
                          </a:solidFill>
                          <a:latin typeface="Calibri" panose="020F0502020204030204" charset="0"/>
                          <a:cs typeface="Calibri" panose="020F0502020204030204" charset="0"/>
                        </a:rPr>
                        <a:t> (art. 117, </a:t>
                      </a:r>
                      <a:r>
                        <a:rPr lang="en-US" sz="1200" b="0" dirty="0" err="1">
                          <a:solidFill>
                            <a:schemeClr val="bg1"/>
                          </a:solidFill>
                          <a:latin typeface="Calibri" panose="020F0502020204030204" charset="0"/>
                          <a:cs typeface="Calibri" panose="020F0502020204030204" charset="0"/>
                        </a:rPr>
                        <a:t>terzo</a:t>
                      </a:r>
                      <a:r>
                        <a:rPr lang="en-US" sz="1200" b="0" dirty="0">
                          <a:solidFill>
                            <a:schemeClr val="bg1"/>
                          </a:solidFill>
                          <a:latin typeface="Calibri" panose="020F0502020204030204" charset="0"/>
                          <a:cs typeface="Calibri" panose="020F0502020204030204" charset="0"/>
                        </a:rPr>
                        <a:t> e quarto comma)</a:t>
                      </a:r>
                      <a:endParaRPr lang="it-IT" altLang="en-US" sz="1200" b="0" baseline="30000" dirty="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Funzioni fondamentali delle Province (legge n. 56 del 2014)</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Funzioni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fondamentali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Comuni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delle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loro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Unioni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legge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n. 122 del 2010)</a:t>
                      </a:r>
                      <a:endParaRPr lang="it-IT" altLang="en-US" sz="1200" b="0"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extLst>
                  <a:ext uri="{0D108BD9-81ED-4DB2-BD59-A6C34878D82A}">
                    <a16:rowId xmlns:a16="http://schemas.microsoft.com/office/drawing/2014/main" val="10000"/>
                  </a:ext>
                </a:extLst>
              </a:tr>
              <a:tr h="910590">
                <a:tc>
                  <a:txBody>
                    <a:bodyPr/>
                    <a:lstStyle/>
                    <a:p>
                      <a:pPr marL="0" indent="0" algn="l">
                        <a:buNone/>
                      </a:pPr>
                      <a:r>
                        <a:rPr lang="en-US" sz="1200" b="0" dirty="0">
                          <a:latin typeface="Calibri" panose="020F0502020204030204" charset="0"/>
                          <a:cs typeface="Calibri" panose="020F0502020204030204" charset="0"/>
                        </a:rPr>
                        <a:t>8. </a:t>
                      </a:r>
                      <a:r>
                        <a:rPr lang="en-US" sz="1200" b="0" dirty="0" err="1">
                          <a:latin typeface="Calibri" panose="020F0502020204030204" charset="0"/>
                          <a:cs typeface="Calibri" panose="020F0502020204030204" charset="0"/>
                        </a:rPr>
                        <a:t>Lavoro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crescita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economica</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Tutela e </a:t>
                      </a:r>
                      <a:r>
                        <a:rPr lang="en-US" sz="1200" b="0" dirty="0" err="1">
                          <a:latin typeface="Calibri" panose="020F0502020204030204" charset="0"/>
                          <a:cs typeface="Calibri" panose="020F0502020204030204" charset="0"/>
                        </a:rPr>
                        <a:t>sicurezza</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lavoro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Professioni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Politiche</a:t>
                      </a:r>
                      <a:r>
                        <a:rPr lang="en-US" sz="1200" b="0" dirty="0">
                          <a:latin typeface="Calibri" panose="020F0502020204030204" charset="0"/>
                          <a:cs typeface="Calibri" panose="020F0502020204030204" charset="0"/>
                        </a:rPr>
                        <a:t> per </a:t>
                      </a:r>
                      <a:r>
                        <a:rPr lang="en-US" sz="1200" b="0" dirty="0" err="1">
                          <a:latin typeface="Calibri" panose="020F0502020204030204" charset="0"/>
                          <a:cs typeface="Calibri" panose="020F0502020204030204" charset="0"/>
                        </a:rPr>
                        <a:t>l’occupazione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residuale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it-IT" sz="1200" dirty="0">
                          <a:solidFill>
                            <a:schemeClr val="tx1"/>
                          </a:solidFill>
                          <a:effectLst/>
                          <a:latin typeface="Calibri" panose="020F0502020204030204" charset="0"/>
                          <a:ea typeface="Calibri" panose="020F0502020204030204" charset="0"/>
                          <a:cs typeface="Calibri" panose="020F0502020204030204" charset="0"/>
                        </a:rPr>
                        <a:t>Programmazione provinciale della rete scolastica, nel rispetto della programmazione regionale</a:t>
                      </a:r>
                      <a:endParaRPr lang="en-US" sz="1200" b="0" dirty="0">
                        <a:latin typeface="Calibri" panose="020F0502020204030204" charset="0"/>
                        <a:ea typeface="Calibri" panose="020F050202020403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Organizzazione dei servizi pubblici di interesse generale di ambito comunale</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048385">
                <a:tc>
                  <a:txBody>
                    <a:bodyPr/>
                    <a:lstStyle/>
                    <a:p>
                      <a:pPr marL="0" indent="0" algn="l">
                        <a:buNone/>
                      </a:pPr>
                      <a:r>
                        <a:rPr lang="en-US" sz="1200" b="0">
                          <a:latin typeface="Calibri" panose="020F0502020204030204" charset="0"/>
                          <a:cs typeface="Calibri" panose="020F0502020204030204" charset="0"/>
                        </a:rPr>
                        <a:t>9. Imprese, innovazione e infrastrutture</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Commercio</a:t>
                      </a:r>
                      <a:r>
                        <a:rPr lang="en-US" sz="1200" b="0" dirty="0">
                          <a:latin typeface="Calibri" panose="020F0502020204030204" charset="0"/>
                          <a:cs typeface="Calibri" panose="020F0502020204030204" charset="0"/>
                        </a:rPr>
                        <a:t> con </a:t>
                      </a:r>
                      <a:r>
                        <a:rPr lang="en-US" sz="1200" b="0" dirty="0" err="1">
                          <a:latin typeface="Calibri" panose="020F0502020204030204" charset="0"/>
                          <a:cs typeface="Calibri" panose="020F0502020204030204" charset="0"/>
                        </a:rPr>
                        <a:t>l’estero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Ricerca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scientifica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tecnologicae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sostegno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all'innovazione</a:t>
                      </a:r>
                      <a:r>
                        <a:rPr lang="en-US" sz="1200" b="0" dirty="0">
                          <a:latin typeface="Calibri" panose="020F0502020204030204" charset="0"/>
                          <a:cs typeface="Calibri" panose="020F0502020204030204" charset="0"/>
                        </a:rPr>
                        <a:t> per </a:t>
                      </a:r>
                      <a:r>
                        <a:rPr lang="en-US" sz="1200" b="0" dirty="0" err="1">
                          <a:latin typeface="Calibri" panose="020F0502020204030204" charset="0"/>
                          <a:cs typeface="Calibri" panose="020F0502020204030204" charset="0"/>
                        </a:rPr>
                        <a: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settori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produttivi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Porti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aeroporti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civili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Grandi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reti</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trasporto</a:t>
                      </a:r>
                      <a:r>
                        <a:rPr lang="en-US" sz="1200" b="0" dirty="0">
                          <a:latin typeface="Calibri" panose="020F0502020204030204" charset="0"/>
                          <a:cs typeface="Calibri" panose="020F0502020204030204" charset="0"/>
                        </a:rPr>
                        <a:t> e di </a:t>
                      </a:r>
                      <a:r>
                        <a:rPr lang="en-US" sz="1200" b="0" dirty="0" err="1">
                          <a:latin typeface="Calibri" panose="020F0502020204030204" charset="0"/>
                          <a:cs typeface="Calibri" panose="020F0502020204030204" charset="0"/>
                        </a:rPr>
                        <a:t>navigazione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Ordinamento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comunicazione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Artigianato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a:t>
                      </a:r>
                      <a:r>
                        <a:rPr lang="en-US" sz="1200" b="0" dirty="0" err="1">
                          <a:solidFill>
                            <a:srgbClr val="000000"/>
                          </a:solidFill>
                          <a:latin typeface="Calibri" panose="020F0502020204030204" charset="0"/>
                          <a:cs typeface="Calibri" panose="020F0502020204030204" charset="0"/>
                        </a:rPr>
                        <a:t>amere</a:t>
                      </a:r>
                      <a:r>
                        <a:rPr lang="en-US" sz="1200" b="0" dirty="0">
                          <a:solidFill>
                            <a:srgbClr val="000000"/>
                          </a:solidFill>
                          <a:latin typeface="Calibri" panose="020F0502020204030204" charset="0"/>
                          <a:cs typeface="Calibri" panose="020F0502020204030204" charset="0"/>
                        </a:rPr>
                        <a:t> di </a:t>
                      </a:r>
                      <a:r>
                        <a:rPr lang="en-US" sz="1200" b="0" dirty="0" err="1">
                          <a:solidFill>
                            <a:srgbClr val="000000"/>
                          </a:solidFill>
                          <a:latin typeface="Calibri" panose="020F0502020204030204" charset="0"/>
                          <a:cs typeface="Calibri" panose="020F0502020204030204" charset="0"/>
                        </a:rPr>
                        <a:t>commercio</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Commercio</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fiere</a:t>
                      </a:r>
                      <a:r>
                        <a:rPr lang="en-US" sz="1200" b="0" dirty="0">
                          <a:solidFill>
                            <a:srgbClr val="000000"/>
                          </a:solidFill>
                          <a:latin typeface="Calibri" panose="020F0502020204030204" charset="0"/>
                          <a:cs typeface="Calibri" panose="020F0502020204030204" charset="0"/>
                        </a:rPr>
                        <a:t> e </a:t>
                      </a:r>
                      <a:r>
                        <a:rPr lang="en-US" sz="1200" b="0" dirty="0" err="1">
                          <a:solidFill>
                            <a:srgbClr val="000000"/>
                          </a:solidFill>
                          <a:latin typeface="Calibri" panose="020F0502020204030204" charset="0"/>
                          <a:cs typeface="Calibri" panose="020F0502020204030204" charset="0"/>
                        </a:rPr>
                        <a:t>mercati</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Industria</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Lavori</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pubblici</a:t>
                      </a:r>
                      <a:r>
                        <a:rPr lang="en-US" sz="1200" b="0" dirty="0">
                          <a:solidFill>
                            <a:srgbClr val="000000"/>
                          </a:solidFill>
                          <a:latin typeface="Calibri" panose="020F0502020204030204" charset="0"/>
                          <a:cs typeface="Calibri" panose="020F0502020204030204" charset="0"/>
                        </a:rPr>
                        <a:t> e </a:t>
                      </a:r>
                      <a:r>
                        <a:rPr lang="en-US" sz="1200" b="0" dirty="0" err="1">
                          <a:solidFill>
                            <a:srgbClr val="000000"/>
                          </a:solidFill>
                          <a:latin typeface="Calibri" panose="020F0502020204030204" charset="0"/>
                          <a:cs typeface="Calibri" panose="020F0502020204030204" charset="0"/>
                        </a:rPr>
                        <a:t>appalti</a:t>
                      </a:r>
                      <a:r>
                        <a:rPr lang="en-US" sz="1200" b="0" dirty="0">
                          <a:solidFill>
                            <a:srgbClr val="000000"/>
                          </a:solidFill>
                          <a:latin typeface="Calibri" panose="020F0502020204030204" charset="0"/>
                          <a:cs typeface="Calibri" panose="020F0502020204030204" charset="0"/>
                        </a:rPr>
                        <a:t>; Turismo e </a:t>
                      </a:r>
                      <a:r>
                        <a:rPr lang="en-US" sz="1200" b="0" dirty="0" err="1">
                          <a:solidFill>
                            <a:srgbClr val="000000"/>
                          </a:solidFill>
                          <a:latin typeface="Calibri" panose="020F0502020204030204" charset="0"/>
                          <a:cs typeface="Calibri" panose="020F0502020204030204" charset="0"/>
                        </a:rPr>
                        <a:t>industria</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alberghiera</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potestà</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legislativa</a:t>
                      </a:r>
                      <a:r>
                        <a:rPr lang="en-US" sz="1200" b="0" dirty="0">
                          <a:solidFill>
                            <a:srgbClr val="000000"/>
                          </a:solidFill>
                          <a:latin typeface="Calibri" panose="020F0502020204030204" charset="0"/>
                          <a:cs typeface="Calibri" panose="020F0502020204030204" charset="0"/>
                        </a:rPr>
                        <a:t> </a:t>
                      </a:r>
                      <a:r>
                        <a:rPr lang="en-US" sz="1200" b="0" dirty="0" err="1">
                          <a:solidFill>
                            <a:srgbClr val="000000"/>
                          </a:solidFill>
                          <a:latin typeface="Calibri" panose="020F0502020204030204" charset="0"/>
                          <a:cs typeface="Calibri" panose="020F0502020204030204" charset="0"/>
                        </a:rPr>
                        <a:t>residuale</a:t>
                      </a:r>
                      <a:r>
                        <a:rPr lang="en-US" sz="1200" b="0" dirty="0">
                          <a:solidFill>
                            <a:srgbClr val="000000"/>
                          </a:solidFill>
                          <a:latin typeface="Calibri" panose="020F0502020204030204" charset="0"/>
                          <a:cs typeface="Calibri" panose="020F0502020204030204" charset="0"/>
                        </a:rPr>
                        <a:t>)</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it-IT" sz="1200" dirty="0">
                          <a:solidFill>
                            <a:schemeClr val="tx1"/>
                          </a:solidFill>
                          <a:effectLst/>
                          <a:latin typeface="Calibri" panose="020F0502020204030204" charset="0"/>
                          <a:ea typeface="Calibri" panose="020F0502020204030204" charset="0"/>
                          <a:cs typeface="Calibri" panose="020F0502020204030204" charset="0"/>
                        </a:rPr>
                        <a:t>Costruzione e gestione delle strade provinciali e regolazione della circolazione stradale ad essa inerente; Raccolta ed elaborazione dei dati, assistenza tecnico-amministrativa agli enti locali</a:t>
                      </a:r>
                      <a:endParaRPr lang="en-US" sz="1200" b="0" dirty="0">
                        <a:latin typeface="Calibri" panose="020F0502020204030204" charset="0"/>
                        <a:ea typeface="Calibri" panose="020F050202020403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servizi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pubblici</a:t>
                      </a:r>
                      <a:r>
                        <a:rPr lang="en-US" sz="1200" b="0" dirty="0">
                          <a:latin typeface="Calibri" panose="020F0502020204030204" charset="0"/>
                          <a:cs typeface="Calibri" panose="020F0502020204030204" charset="0"/>
                        </a:rPr>
                        <a:t> di interesse </a:t>
                      </a:r>
                      <a:r>
                        <a:rPr lang="en-US" sz="1200" b="0" dirty="0" err="1">
                          <a:latin typeface="Calibri" panose="020F0502020204030204" charset="0"/>
                          <a:cs typeface="Calibri" panose="020F0502020204030204" charset="0"/>
                        </a:rPr>
                        <a:t>generale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ambito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comunale</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938530">
                <a:tc>
                  <a:txBody>
                    <a:bodyPr/>
                    <a:lstStyle/>
                    <a:p>
                      <a:pPr marL="0" indent="0" algn="l">
                        <a:buNone/>
                      </a:pPr>
                      <a:r>
                        <a:rPr lang="en-US" sz="1200" b="0">
                          <a:latin typeface="Calibri" panose="020F0502020204030204" charset="0"/>
                          <a:cs typeface="Calibri" panose="020F0502020204030204" charset="0"/>
                        </a:rPr>
                        <a:t>12. Economia circolare</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a:latin typeface="Calibri" panose="020F0502020204030204" charset="0"/>
                          <a:cs typeface="Calibri" panose="020F0502020204030204" charset="0"/>
                        </a:rPr>
                        <a:t>Tutela dell’ambiente, dell’ecosistema e dei beni culturali</a:t>
                      </a:r>
                      <a:endParaRPr lang="en-US" sz="1200" b="0">
                        <a:latin typeface="Calibri" panose="020F0502020204030204" charset="0"/>
                        <a:ea typeface="Trebuchet MS" panose="020B0603020202020204" charset="0"/>
                        <a:cs typeface="Calibri" panose="020F0502020204030204" charset="0"/>
                      </a:endParaRPr>
                    </a:p>
                  </a:txBody>
                  <a:tcPr marL="68580" marR="68580" marT="0" marB="0">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dirty="0" err="1">
                          <a:latin typeface="Calibri" panose="020F0502020204030204" charset="0"/>
                          <a:cs typeface="Calibri" panose="020F0502020204030204" charset="0"/>
                        </a:rPr>
                        <a:t>Valorizzazione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beni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ambientali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promozione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attività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culturali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Governo</a:t>
                      </a:r>
                      <a:r>
                        <a:rPr lang="en-US" sz="1200" b="0" dirty="0">
                          <a:latin typeface="Calibri" panose="020F0502020204030204" charset="0"/>
                          <a:cs typeface="Calibri" panose="020F0502020204030204" charset="0"/>
                        </a:rPr>
                        <a:t> del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Ricerca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scientifica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tecnologica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sostegno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all’innovazione</a:t>
                      </a:r>
                      <a:r>
                        <a:rPr lang="en-US" sz="1200" b="0" dirty="0">
                          <a:latin typeface="Calibri" panose="020F0502020204030204" charset="0"/>
                          <a:cs typeface="Calibri" panose="020F0502020204030204" charset="0"/>
                        </a:rPr>
                        <a:t> per </a:t>
                      </a:r>
                      <a:r>
                        <a:rPr lang="en-US" sz="1200" b="0" dirty="0" err="1">
                          <a:latin typeface="Calibri" panose="020F0502020204030204" charset="0"/>
                          <a:cs typeface="Calibri" panose="020F0502020204030204" charset="0"/>
                        </a:rPr>
                        <a: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settori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produttivi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R w="12240">
                      <a:solidFill>
                        <a:srgbClr val="000000"/>
                      </a:solidFill>
                    </a:lnR>
                    <a:lnT w="12240">
                      <a:solidFill>
                        <a:srgbClr val="000000"/>
                      </a:solidFill>
                    </a:lnT>
                    <a:lnB w="12240">
                      <a:solidFill>
                        <a:srgbClr val="000000"/>
                      </a:solidFill>
                    </a:lnB>
                    <a:noFill/>
                  </a:tcPr>
                </a:tc>
                <a:tc>
                  <a:txBody>
                    <a:bodyPr/>
                    <a:lstStyle/>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gestione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servizi</a:t>
                      </a:r>
                      <a:r>
                        <a:rPr lang="en-US" sz="1200" b="0" dirty="0">
                          <a:latin typeface="Calibri" panose="020F0502020204030204" charset="0"/>
                          <a:cs typeface="Calibri" panose="020F0502020204030204" charset="0"/>
                        </a:rPr>
                        <a:t> di </a:t>
                      </a:r>
                      <a:r>
                        <a:rPr lang="en-US" sz="1200" b="0" dirty="0" err="1">
                          <a:latin typeface="Calibri" panose="020F0502020204030204" charset="0"/>
                          <a:cs typeface="Calibri" panose="020F0502020204030204" charset="0"/>
                        </a:rPr>
                        <a:t>raccolta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avvio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smaltimento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recupero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rifiuti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urbani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riscossione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relativi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tributi</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2"/>
          <p:cNvSpPr/>
          <p:nvPr/>
        </p:nvSpPr>
        <p:spPr>
          <a:xfrm>
            <a:off x="0" y="0"/>
            <a:ext cx="13436280" cy="100203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a:lnSpc>
                <a:spcPct val="110000"/>
              </a:lnSpc>
              <a:spcAft>
                <a:spcPts val="600"/>
              </a:spcAft>
              <a:buNone/>
            </a:pPr>
            <a:r>
              <a:rPr lang="it-IT" sz="2600" b="1" strike="noStrike" spc="-1">
                <a:solidFill>
                  <a:srgbClr val="C00000"/>
                </a:solidFill>
                <a:latin typeface="Arial" panose="020B0604020202020204"/>
                <a:ea typeface="DejaVu Sans"/>
              </a:rPr>
              <a:t>COMPETENZE LEGISLATIVE E FUNZIONI FONDAMENTALI PER GOAL DELL’AGENDA ONU 2030</a:t>
            </a:r>
            <a:r>
              <a:rPr lang="it-IT" sz="2800" b="1" strike="noStrike" spc="-1">
                <a:solidFill>
                  <a:srgbClr val="C00000"/>
                </a:solidFill>
                <a:latin typeface="Arial" panose="020B0604020202020204"/>
                <a:ea typeface="DejaVu Sans"/>
              </a:rPr>
              <a:t> </a:t>
            </a:r>
            <a:endParaRPr lang="it-IT" sz="2800" b="0" strike="noStrike" spc="-1">
              <a:latin typeface="Arial" panose="020B0604020202020204"/>
            </a:endParaRPr>
          </a:p>
        </p:txBody>
      </p:sp>
      <p:sp>
        <p:nvSpPr>
          <p:cNvPr id="127" name="CustomShape 3"/>
          <p:cNvSpPr/>
          <p:nvPr/>
        </p:nvSpPr>
        <p:spPr>
          <a:xfrm>
            <a:off x="169170" y="1045285"/>
            <a:ext cx="13167000" cy="427355"/>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22225" algn="ctr">
              <a:lnSpc>
                <a:spcPct val="100000"/>
              </a:lnSpc>
              <a:spcAft>
                <a:spcPts val="600"/>
              </a:spcAft>
              <a:buNone/>
            </a:pPr>
            <a:r>
              <a:rPr lang="it-IT" sz="2200" b="1" strike="noStrike" spc="-1">
                <a:solidFill>
                  <a:srgbClr val="000000"/>
                </a:solidFill>
                <a:latin typeface="Calibri" panose="020F0502020204030204"/>
                <a:ea typeface="DejaVu Sans"/>
              </a:rPr>
              <a:t>S</a:t>
            </a:r>
            <a:r>
              <a:rPr lang="it-IT" sz="2000" b="1" strike="noStrike" spc="-1">
                <a:solidFill>
                  <a:srgbClr val="000000"/>
                </a:solidFill>
                <a:latin typeface="Calibri" panose="020F0502020204030204"/>
                <a:ea typeface="DejaVu Sans"/>
              </a:rPr>
              <a:t>trategia regionale per lo sviluppo sostenibile. Obiettivi quantitativi a prevalente dimensione istituzionale</a:t>
            </a:r>
            <a:endParaRPr lang="it-IT" sz="2000" b="0" strike="noStrike" spc="-1">
              <a:latin typeface="Arial" panose="020B0604020202020204"/>
            </a:endParaRPr>
          </a:p>
        </p:txBody>
      </p:sp>
      <p:graphicFrame>
        <p:nvGraphicFramePr>
          <p:cNvPr id="172" name="Table 2"/>
          <p:cNvGraphicFramePr/>
          <p:nvPr/>
        </p:nvGraphicFramePr>
        <p:xfrm>
          <a:off x="457500" y="1693660"/>
          <a:ext cx="12712475" cy="1769110"/>
        </p:xfrm>
        <a:graphic>
          <a:graphicData uri="http://schemas.openxmlformats.org/drawingml/2006/table">
            <a:tbl>
              <a:tblPr/>
              <a:tblGrid>
                <a:gridCol w="2186305">
                  <a:extLst>
                    <a:ext uri="{9D8B030D-6E8A-4147-A177-3AD203B41FA5}">
                      <a16:colId xmlns:a16="http://schemas.microsoft.com/office/drawing/2014/main" val="20000"/>
                    </a:ext>
                  </a:extLst>
                </a:gridCol>
                <a:gridCol w="2384425">
                  <a:extLst>
                    <a:ext uri="{9D8B030D-6E8A-4147-A177-3AD203B41FA5}">
                      <a16:colId xmlns:a16="http://schemas.microsoft.com/office/drawing/2014/main" val="20001"/>
                    </a:ext>
                  </a:extLst>
                </a:gridCol>
                <a:gridCol w="2527935">
                  <a:extLst>
                    <a:ext uri="{9D8B030D-6E8A-4147-A177-3AD203B41FA5}">
                      <a16:colId xmlns:a16="http://schemas.microsoft.com/office/drawing/2014/main" val="20002"/>
                    </a:ext>
                  </a:extLst>
                </a:gridCol>
                <a:gridCol w="2663825">
                  <a:extLst>
                    <a:ext uri="{9D8B030D-6E8A-4147-A177-3AD203B41FA5}">
                      <a16:colId xmlns:a16="http://schemas.microsoft.com/office/drawing/2014/main" val="20003"/>
                    </a:ext>
                  </a:extLst>
                </a:gridCol>
                <a:gridCol w="2949985">
                  <a:extLst>
                    <a:ext uri="{9D8B030D-6E8A-4147-A177-3AD203B41FA5}">
                      <a16:colId xmlns:a16="http://schemas.microsoft.com/office/drawing/2014/main" val="20004"/>
                    </a:ext>
                  </a:extLst>
                </a:gridCol>
              </a:tblGrid>
              <a:tr h="671830">
                <a:tc>
                  <a:txBody>
                    <a:bodyPr/>
                    <a:lstStyle/>
                    <a:p>
                      <a:pPr marL="0" indent="0" algn="ctr">
                        <a:buNone/>
                      </a:pPr>
                      <a:r>
                        <a:rPr lang="en-US" sz="1200" b="0">
                          <a:solidFill>
                            <a:schemeClr val="bg1"/>
                          </a:solidFill>
                          <a:latin typeface="Calibri" panose="020F0502020204030204" charset="0"/>
                          <a:cs typeface="Calibri" panose="020F0502020204030204" charset="0"/>
                        </a:rPr>
                        <a:t>Goal </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Competenze legislative esclusive dello Stato (art. 117, secondo comma della Costituzione)</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charset="0"/>
                          <a:cs typeface="Calibri" panose="020F0502020204030204" charset="0"/>
                        </a:rPr>
                        <a:t>Competenze</a:t>
                      </a:r>
                      <a:r>
                        <a:rPr lang="en-US" sz="1200" b="0" dirty="0">
                          <a:solidFill>
                            <a:schemeClr val="bg1"/>
                          </a:solidFill>
                          <a:latin typeface="Calibri" panose="020F0502020204030204" charset="0"/>
                          <a:cs typeface="Calibri" panose="020F0502020204030204" charset="0"/>
                        </a:rPr>
                        <a:t> legislative </a:t>
                      </a:r>
                      <a:r>
                        <a:rPr lang="en-US" sz="1200" b="0" dirty="0" err="1">
                          <a:solidFill>
                            <a:schemeClr val="bg1"/>
                          </a:solidFill>
                          <a:latin typeface="Calibri" panose="020F0502020204030204" charset="0"/>
                          <a:cs typeface="Calibri" panose="020F0502020204030204" charset="0"/>
                        </a:rPr>
                        <a:t>delle</a:t>
                      </a:r>
                      <a:r>
                        <a:rPr lang="en-US" sz="1200" b="0" dirty="0">
                          <a:solidFill>
                            <a:schemeClr val="bg1"/>
                          </a:solidFill>
                          <a:latin typeface="Calibri" panose="020F0502020204030204" charset="0"/>
                          <a:cs typeface="Calibri" panose="020F0502020204030204" charset="0"/>
                        </a:rPr>
                        <a:t> </a:t>
                      </a:r>
                      <a:r>
                        <a:rPr lang="en-US" sz="1200" b="0" dirty="0" err="1">
                          <a:solidFill>
                            <a:schemeClr val="bg1"/>
                          </a:solidFill>
                          <a:latin typeface="Calibri" panose="020F0502020204030204" charset="0"/>
                          <a:cs typeface="Calibri" panose="020F0502020204030204" charset="0"/>
                        </a:rPr>
                        <a:t>Regioni</a:t>
                      </a:r>
                      <a:r>
                        <a:rPr lang="en-US" sz="1200" b="0" dirty="0">
                          <a:solidFill>
                            <a:schemeClr val="bg1"/>
                          </a:solidFill>
                          <a:latin typeface="Calibri" panose="020F0502020204030204" charset="0"/>
                          <a:cs typeface="Calibri" panose="020F0502020204030204" charset="0"/>
                        </a:rPr>
                        <a:t> (art. 117, </a:t>
                      </a:r>
                      <a:r>
                        <a:rPr lang="en-US" sz="1200" b="0" dirty="0" err="1">
                          <a:solidFill>
                            <a:schemeClr val="bg1"/>
                          </a:solidFill>
                          <a:latin typeface="Calibri" panose="020F0502020204030204" charset="0"/>
                          <a:cs typeface="Calibri" panose="020F0502020204030204" charset="0"/>
                        </a:rPr>
                        <a:t>terzo</a:t>
                      </a:r>
                      <a:r>
                        <a:rPr lang="en-US" sz="1200" b="0" dirty="0">
                          <a:solidFill>
                            <a:schemeClr val="bg1"/>
                          </a:solidFill>
                          <a:latin typeface="Calibri" panose="020F0502020204030204" charset="0"/>
                          <a:cs typeface="Calibri" panose="020F0502020204030204" charset="0"/>
                        </a:rPr>
                        <a:t> e quarto comma)</a:t>
                      </a:r>
                      <a:endParaRPr lang="it-IT" altLang="en-US" sz="1200" b="0" baseline="30000" dirty="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Funzioni fondamentali delle Province (legge n. 56 del 2014)</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Funzioni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fondamentali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Comuni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delle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loro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Unioni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legge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n. 122 del 2010)</a:t>
                      </a:r>
                      <a:endParaRPr lang="it-IT" altLang="en-US" sz="1200" b="0"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extLst>
                  <a:ext uri="{0D108BD9-81ED-4DB2-BD59-A6C34878D82A}">
                    <a16:rowId xmlns:a16="http://schemas.microsoft.com/office/drawing/2014/main" val="10000"/>
                  </a:ext>
                </a:extLst>
              </a:tr>
              <a:tr h="910590">
                <a:tc>
                  <a:txBody>
                    <a:bodyPr/>
                    <a:lstStyle/>
                    <a:p>
                      <a:pPr marL="0" indent="0" algn="just">
                        <a:buNone/>
                      </a:pPr>
                      <a:r>
                        <a:rPr lang="en-US" sz="1200" b="0" dirty="0">
                          <a:latin typeface="Calibri" panose="020F0502020204030204" charset="0"/>
                          <a:cs typeface="Calibri" panose="020F0502020204030204" charset="0"/>
                        </a:rPr>
                        <a:t>16. </a:t>
                      </a:r>
                      <a:r>
                        <a:rPr lang="en-US" sz="1200" b="0" dirty="0" err="1">
                          <a:latin typeface="Calibri" panose="020F0502020204030204" charset="0"/>
                          <a:cs typeface="Calibri" panose="020F0502020204030204" charset="0"/>
                        </a:rPr>
                        <a:t>Istituzioni</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Ordinamento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amministrativa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Stato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degli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enti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pubblici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nazionali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Giurisdizione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norme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processuali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ordinamento</a:t>
                      </a:r>
                      <a:r>
                        <a:rPr lang="en-US" sz="1200" b="0" dirty="0">
                          <a:latin typeface="Calibri" panose="020F0502020204030204" charset="0"/>
                          <a:cs typeface="Calibri" panose="020F0502020204030204" charset="0"/>
                        </a:rPr>
                        <a:t> civile e </a:t>
                      </a:r>
                      <a:r>
                        <a:rPr lang="en-US" sz="1200" b="0" dirty="0" err="1">
                          <a:latin typeface="Calibri" panose="020F0502020204030204" charset="0"/>
                          <a:cs typeface="Calibri" panose="020F0502020204030204" charset="0"/>
                        </a:rPr>
                        <a:t>penale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giustizia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amministrativa</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Ordinamento</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regionale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regionale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it-IT" sz="1200" dirty="0">
                          <a:solidFill>
                            <a:schemeClr val="tx1"/>
                          </a:solidFill>
                          <a:effectLst/>
                          <a:latin typeface="Calibri" panose="020F0502020204030204" charset="0"/>
                          <a:ea typeface="Calibri" panose="020F0502020204030204" charset="0"/>
                          <a:cs typeface="Calibri" panose="020F0502020204030204" charset="0"/>
                        </a:rPr>
                        <a:t>Funzioni amministrative proprie e conferite con legge statale o regionale</a:t>
                      </a:r>
                      <a:endParaRPr lang="en-US" sz="1200" b="0" dirty="0">
                        <a:latin typeface="Calibri" panose="020F0502020204030204" charset="0"/>
                        <a:ea typeface="Calibri" panose="020F050202020403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Organizzazione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generale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dell’amministrazione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gestione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finanziaria</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contabile</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2"/>
          <p:cNvSpPr/>
          <p:nvPr/>
        </p:nvSpPr>
        <p:spPr>
          <a:xfrm>
            <a:off x="0" y="0"/>
            <a:ext cx="13436280" cy="1002030"/>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algn="ctr">
              <a:lnSpc>
                <a:spcPct val="110000"/>
              </a:lnSpc>
              <a:spcAft>
                <a:spcPts val="600"/>
              </a:spcAft>
              <a:buNone/>
            </a:pPr>
            <a:r>
              <a:rPr lang="it-IT" sz="2600" b="1" strike="noStrike" spc="-1">
                <a:solidFill>
                  <a:srgbClr val="C00000"/>
                </a:solidFill>
                <a:latin typeface="Arial" panose="020B0604020202020204"/>
                <a:ea typeface="DejaVu Sans"/>
              </a:rPr>
              <a:t>COMPETENZE LEGISLATIVE E FUNZIONI FONDAMENTALI PER GOAL DELL’AGENDA ONU 2030</a:t>
            </a:r>
            <a:r>
              <a:rPr lang="it-IT" sz="2800" b="1" strike="noStrike" spc="-1">
                <a:solidFill>
                  <a:srgbClr val="C00000"/>
                </a:solidFill>
                <a:latin typeface="Arial" panose="020B0604020202020204"/>
                <a:ea typeface="DejaVu Sans"/>
              </a:rPr>
              <a:t> </a:t>
            </a:r>
            <a:endParaRPr lang="it-IT" sz="2800" b="0" strike="noStrike" spc="-1">
              <a:latin typeface="Arial" panose="020B0604020202020204"/>
            </a:endParaRPr>
          </a:p>
        </p:txBody>
      </p:sp>
      <p:sp>
        <p:nvSpPr>
          <p:cNvPr id="127" name="CustomShape 3"/>
          <p:cNvSpPr/>
          <p:nvPr/>
        </p:nvSpPr>
        <p:spPr>
          <a:xfrm>
            <a:off x="169170" y="1045285"/>
            <a:ext cx="13167000" cy="427355"/>
          </a:xfrm>
          <a:prstGeom prst="rect">
            <a:avLst/>
          </a:prstGeom>
          <a:noFill/>
          <a:ln w="0">
            <a:noFill/>
          </a:ln>
        </p:spPr>
        <p:style>
          <a:lnRef idx="0">
            <a:srgbClr val="FFFFFF"/>
          </a:lnRef>
          <a:fillRef idx="0">
            <a:srgbClr val="FFFFFF"/>
          </a:fillRef>
          <a:effectRef idx="0">
            <a:srgbClr val="FFFFFF"/>
          </a:effectRef>
          <a:fontRef idx="minor"/>
        </p:style>
        <p:txBody>
          <a:bodyPr lIns="90000" tIns="45000" rIns="90000" bIns="45000" anchor="t">
            <a:spAutoFit/>
          </a:bodyPr>
          <a:lstStyle/>
          <a:p>
            <a:pPr marL="22225" algn="ctr">
              <a:lnSpc>
                <a:spcPct val="100000"/>
              </a:lnSpc>
              <a:spcAft>
                <a:spcPts val="600"/>
              </a:spcAft>
              <a:buNone/>
            </a:pPr>
            <a:r>
              <a:rPr lang="it-IT" sz="2200" b="1" strike="noStrike" spc="-1">
                <a:solidFill>
                  <a:srgbClr val="000000"/>
                </a:solidFill>
                <a:latin typeface="Calibri" panose="020F0502020204030204"/>
                <a:ea typeface="DejaVu Sans"/>
              </a:rPr>
              <a:t>S</a:t>
            </a:r>
            <a:r>
              <a:rPr lang="it-IT" sz="2000" b="1" strike="noStrike" spc="-1">
                <a:solidFill>
                  <a:srgbClr val="000000"/>
                </a:solidFill>
                <a:latin typeface="Calibri" panose="020F0502020204030204"/>
                <a:ea typeface="DejaVu Sans"/>
              </a:rPr>
              <a:t>trategia regionale per lo sviluppo sostenibile. Obiettivi quantitativi a prevalente dimensione sociale</a:t>
            </a:r>
            <a:endParaRPr lang="it-IT" sz="2000" b="0" strike="noStrike" spc="-1">
              <a:latin typeface="Arial" panose="020B0604020202020204"/>
            </a:endParaRPr>
          </a:p>
        </p:txBody>
      </p:sp>
      <p:graphicFrame>
        <p:nvGraphicFramePr>
          <p:cNvPr id="172" name="Table 2"/>
          <p:cNvGraphicFramePr/>
          <p:nvPr/>
        </p:nvGraphicFramePr>
        <p:xfrm>
          <a:off x="458135" y="1549515"/>
          <a:ext cx="12712475" cy="4853305"/>
        </p:xfrm>
        <a:graphic>
          <a:graphicData uri="http://schemas.openxmlformats.org/drawingml/2006/table">
            <a:tbl>
              <a:tblPr/>
              <a:tblGrid>
                <a:gridCol w="2186305">
                  <a:extLst>
                    <a:ext uri="{9D8B030D-6E8A-4147-A177-3AD203B41FA5}">
                      <a16:colId xmlns:a16="http://schemas.microsoft.com/office/drawing/2014/main" val="20000"/>
                    </a:ext>
                  </a:extLst>
                </a:gridCol>
                <a:gridCol w="2384425">
                  <a:extLst>
                    <a:ext uri="{9D8B030D-6E8A-4147-A177-3AD203B41FA5}">
                      <a16:colId xmlns:a16="http://schemas.microsoft.com/office/drawing/2014/main" val="20001"/>
                    </a:ext>
                  </a:extLst>
                </a:gridCol>
                <a:gridCol w="2527935">
                  <a:extLst>
                    <a:ext uri="{9D8B030D-6E8A-4147-A177-3AD203B41FA5}">
                      <a16:colId xmlns:a16="http://schemas.microsoft.com/office/drawing/2014/main" val="20002"/>
                    </a:ext>
                  </a:extLst>
                </a:gridCol>
                <a:gridCol w="2663825">
                  <a:extLst>
                    <a:ext uri="{9D8B030D-6E8A-4147-A177-3AD203B41FA5}">
                      <a16:colId xmlns:a16="http://schemas.microsoft.com/office/drawing/2014/main" val="20003"/>
                    </a:ext>
                  </a:extLst>
                </a:gridCol>
                <a:gridCol w="2949985">
                  <a:extLst>
                    <a:ext uri="{9D8B030D-6E8A-4147-A177-3AD203B41FA5}">
                      <a16:colId xmlns:a16="http://schemas.microsoft.com/office/drawing/2014/main" val="20004"/>
                    </a:ext>
                  </a:extLst>
                </a:gridCol>
              </a:tblGrid>
              <a:tr h="671830">
                <a:tc>
                  <a:txBody>
                    <a:bodyPr/>
                    <a:lstStyle/>
                    <a:p>
                      <a:pPr marL="0" indent="0" algn="ctr">
                        <a:buNone/>
                      </a:pPr>
                      <a:r>
                        <a:rPr lang="en-US" sz="1200" b="0">
                          <a:solidFill>
                            <a:schemeClr val="bg1"/>
                          </a:solidFill>
                          <a:latin typeface="Calibri" panose="020F0502020204030204" charset="0"/>
                          <a:cs typeface="Calibri" panose="020F0502020204030204" charset="0"/>
                        </a:rPr>
                        <a:t>Goal </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Competenze legislative esclusive dello Stato (art. 117, secondo comma della Costituzione)</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charset="0"/>
                          <a:cs typeface="Calibri" panose="020F0502020204030204" charset="0"/>
                        </a:rPr>
                        <a:t>Competenze</a:t>
                      </a:r>
                      <a:r>
                        <a:rPr lang="en-US" sz="1200" b="0" dirty="0">
                          <a:solidFill>
                            <a:schemeClr val="bg1"/>
                          </a:solidFill>
                          <a:latin typeface="Calibri" panose="020F0502020204030204" charset="0"/>
                          <a:cs typeface="Calibri" panose="020F0502020204030204" charset="0"/>
                        </a:rPr>
                        <a:t> legislative </a:t>
                      </a:r>
                      <a:r>
                        <a:rPr lang="en-US" sz="1200" b="0" dirty="0" err="1">
                          <a:solidFill>
                            <a:schemeClr val="bg1"/>
                          </a:solidFill>
                          <a:latin typeface="Calibri" panose="020F0502020204030204" charset="0"/>
                          <a:cs typeface="Calibri" panose="020F0502020204030204" charset="0"/>
                        </a:rPr>
                        <a:t>delle</a:t>
                      </a:r>
                      <a:r>
                        <a:rPr lang="en-US" sz="1200" b="0" dirty="0">
                          <a:solidFill>
                            <a:schemeClr val="bg1"/>
                          </a:solidFill>
                          <a:latin typeface="Calibri" panose="020F0502020204030204" charset="0"/>
                          <a:cs typeface="Calibri" panose="020F0502020204030204" charset="0"/>
                        </a:rPr>
                        <a:t> </a:t>
                      </a:r>
                      <a:r>
                        <a:rPr lang="en-US" sz="1200" b="0" dirty="0" err="1">
                          <a:solidFill>
                            <a:schemeClr val="bg1"/>
                          </a:solidFill>
                          <a:latin typeface="Calibri" panose="020F0502020204030204" charset="0"/>
                          <a:cs typeface="Calibri" panose="020F0502020204030204" charset="0"/>
                        </a:rPr>
                        <a:t>Regioni</a:t>
                      </a:r>
                      <a:r>
                        <a:rPr lang="en-US" sz="1200" b="0" dirty="0">
                          <a:solidFill>
                            <a:schemeClr val="bg1"/>
                          </a:solidFill>
                          <a:latin typeface="Calibri" panose="020F0502020204030204" charset="0"/>
                          <a:cs typeface="Calibri" panose="020F0502020204030204" charset="0"/>
                        </a:rPr>
                        <a:t> (art. 117, </a:t>
                      </a:r>
                      <a:r>
                        <a:rPr lang="en-US" sz="1200" b="0" dirty="0" err="1">
                          <a:solidFill>
                            <a:schemeClr val="bg1"/>
                          </a:solidFill>
                          <a:latin typeface="Calibri" panose="020F0502020204030204" charset="0"/>
                          <a:cs typeface="Calibri" panose="020F0502020204030204" charset="0"/>
                        </a:rPr>
                        <a:t>terzo</a:t>
                      </a:r>
                      <a:r>
                        <a:rPr lang="en-US" sz="1200" b="0" dirty="0">
                          <a:solidFill>
                            <a:schemeClr val="bg1"/>
                          </a:solidFill>
                          <a:latin typeface="Calibri" panose="020F0502020204030204" charset="0"/>
                          <a:cs typeface="Calibri" panose="020F0502020204030204" charset="0"/>
                        </a:rPr>
                        <a:t> e quarto comma)</a:t>
                      </a:r>
                      <a:endParaRPr lang="it-IT" altLang="en-US" sz="1200" b="0" baseline="30000" dirty="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a:solidFill>
                            <a:schemeClr val="bg1"/>
                          </a:solidFill>
                          <a:latin typeface="Calibri" panose="020F0502020204030204" charset="0"/>
                          <a:cs typeface="Calibri" panose="020F0502020204030204" charset="0"/>
                        </a:rPr>
                        <a:t>Funzioni fondamentali delle Province (legge n. 56 del 2014)</a:t>
                      </a:r>
                      <a:endParaRPr lang="en-US" sz="1200" b="0">
                        <a:solidFill>
                          <a:schemeClr val="bg1"/>
                        </a:solidFill>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tc>
                  <a:txBody>
                    <a:bodyPr/>
                    <a:lstStyle/>
                    <a:p>
                      <a:pPr marL="0" indent="0" algn="ctr">
                        <a:buNone/>
                      </a:pP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Funzioni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fondamentali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Comuni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delle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loro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Unioni</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b="0" dirty="0" err="1">
                          <a:solidFill>
                            <a:schemeClr val="bg1"/>
                          </a:solidFill>
                          <a:latin typeface="Calibri" panose="020F0502020204030204" pitchFamily="34" charset="0"/>
                          <a:ea typeface="Calibri" panose="020F0502020204030204" pitchFamily="34" charset="0"/>
                          <a:cs typeface="Calibri" panose="020F0502020204030204" pitchFamily="34" charset="0"/>
                        </a:rPr>
                        <a:t>legge</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 n. 122 del 2010)</a:t>
                      </a:r>
                      <a:endParaRPr lang="it-IT" altLang="en-US" sz="1200" b="0" baseline="30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solidFill>
                      <a:schemeClr val="accent1"/>
                    </a:solidFill>
                  </a:tcPr>
                </a:tc>
                <a:extLst>
                  <a:ext uri="{0D108BD9-81ED-4DB2-BD59-A6C34878D82A}">
                    <a16:rowId xmlns:a16="http://schemas.microsoft.com/office/drawing/2014/main" val="10000"/>
                  </a:ext>
                </a:extLst>
              </a:tr>
              <a:tr h="910590">
                <a:tc>
                  <a:txBody>
                    <a:bodyPr/>
                    <a:lstStyle/>
                    <a:p>
                      <a:pPr marL="228600" indent="-228600" algn="l">
                        <a:buAutoNum type="arabicPeriod"/>
                      </a:pPr>
                      <a:r>
                        <a:rPr lang="en-US" sz="1200" b="0" dirty="0">
                          <a:latin typeface="Calibri" panose="020F0502020204030204" charset="0"/>
                          <a:cs typeface="Calibri" panose="020F0502020204030204" charset="0"/>
                        </a:rPr>
                        <a:t>Lotta </a:t>
                      </a:r>
                      <a:r>
                        <a:rPr lang="en-US" sz="1200" b="0" dirty="0" err="1">
                          <a:latin typeface="Calibri" panose="020F0502020204030204" charset="0"/>
                          <a:cs typeface="Calibri" panose="020F0502020204030204" charset="0"/>
                        </a:rPr>
                        <a:t>alla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povertà</a:t>
                      </a:r>
                      <a:endParaRPr lang="en-US" sz="1200" b="0" dirty="0">
                        <a:latin typeface="Calibri" panose="020F0502020204030204" charset="0"/>
                        <a:cs typeface="Calibri" panose="020F0502020204030204" charset="0"/>
                      </a:endParaRPr>
                    </a:p>
                    <a:p>
                      <a:pPr marL="0" indent="0" algn="l">
                        <a:buNone/>
                      </a:pPr>
                      <a:r>
                        <a:rPr lang="en-US" sz="1200" b="0" dirty="0">
                          <a:latin typeface="Calibri" panose="020F0502020204030204" charset="0"/>
                          <a:cs typeface="Calibri" panose="020F0502020204030204" charset="0"/>
                        </a:rPr>
                        <a:t>10. </a:t>
                      </a:r>
                      <a:r>
                        <a:rPr lang="en-US" sz="1200" b="0" dirty="0" err="1">
                          <a:latin typeface="Calibri" panose="020F0502020204030204" charset="0"/>
                          <a:cs typeface="Calibri" panose="020F0502020204030204" charset="0"/>
                        </a:rPr>
                        <a:t>Ridurre</a:t>
                      </a:r>
                      <a:r>
                        <a:rPr lang="en-US" sz="1200" b="0" dirty="0">
                          <a:latin typeface="Calibri" panose="020F0502020204030204" charset="0"/>
                          <a:cs typeface="Calibri" panose="020F0502020204030204" charset="0"/>
                        </a:rPr>
                        <a:t> le </a:t>
                      </a:r>
                      <a:r>
                        <a:rPr lang="en-US" sz="1200" b="0" dirty="0" err="1">
                          <a:latin typeface="Calibri" panose="020F0502020204030204" charset="0"/>
                          <a:cs typeface="Calibri" panose="020F0502020204030204" charset="0"/>
                        </a:rPr>
                        <a:t>disuguaglianze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Determinazione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livelli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essenziali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prestazioni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concernenti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diritti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civili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sociali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che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devono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essere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garantiti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su</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tutto</a:t>
                      </a:r>
                      <a:r>
                        <a:rPr lang="en-US" sz="1200" b="0" dirty="0">
                          <a:latin typeface="Calibri" panose="020F0502020204030204" charset="0"/>
                          <a:cs typeface="Calibri" panose="020F0502020204030204" charset="0"/>
                        </a:rPr>
                        <a:t> il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nazionale</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Assistenza (potestà legislativa residuale) </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 </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Progettazione e gestione del sistema locale dei servizi sociali ed erogazione delle relative prestazioni ai cittadini</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048385">
                <a:tc>
                  <a:txBody>
                    <a:bodyPr/>
                    <a:lstStyle/>
                    <a:p>
                      <a:pPr marL="0" indent="0" algn="l">
                        <a:buNone/>
                      </a:pPr>
                      <a:r>
                        <a:rPr lang="en-US" sz="1200" b="0" dirty="0">
                          <a:latin typeface="Calibri" panose="020F0502020204030204" charset="0"/>
                          <a:cs typeface="Calibri" panose="020F0502020204030204" charset="0"/>
                        </a:rPr>
                        <a:t>3. Salute</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Determinazione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livelli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essenziali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prestazioni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concernenti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diritti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civili</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sociali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che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devono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essere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garantiti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su</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tutto</a:t>
                      </a:r>
                      <a:r>
                        <a:rPr lang="en-US" sz="1200" b="0" dirty="0">
                          <a:latin typeface="Calibri" panose="020F0502020204030204" charset="0"/>
                          <a:cs typeface="Calibri" panose="020F0502020204030204" charset="0"/>
                        </a:rPr>
                        <a:t> il </a:t>
                      </a:r>
                      <a:r>
                        <a:rPr lang="en-US" sz="1200" b="0" dirty="0" err="1">
                          <a:latin typeface="Calibri" panose="020F0502020204030204" charset="0"/>
                          <a:cs typeface="Calibri" panose="020F0502020204030204" charset="0"/>
                        </a:rPr>
                        <a:t>territorio</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nazionale</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Tutela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salute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Progettazione e gestione del sistema locale dei servizi sociali ed erogazione delle relative prestazioni ai cittadini</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938530">
                <a:tc>
                  <a:txBody>
                    <a:bodyPr/>
                    <a:lstStyle/>
                    <a:p>
                      <a:pPr marL="0" indent="0" algn="l">
                        <a:buNone/>
                      </a:pPr>
                      <a:r>
                        <a:rPr lang="en-US" sz="1200" b="0">
                          <a:latin typeface="Calibri" panose="020F0502020204030204" charset="0"/>
                          <a:cs typeface="Calibri" panose="020F0502020204030204" charset="0"/>
                        </a:rPr>
                        <a:t>4. Istruzione</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a:latin typeface="Calibri" panose="020F0502020204030204" charset="0"/>
                          <a:cs typeface="Calibri" panose="020F0502020204030204" charset="0"/>
                        </a:rPr>
                        <a:t>Determinazione dei livelli essenziali delle prestazioni concernenti i diritti civili e sociali che devono essere garantiti su tutto il territorio nazionale</a:t>
                      </a:r>
                      <a:r>
                        <a:rPr lang="it-IT" altLang="en-US" sz="1200" b="0">
                          <a:latin typeface="Calibri" panose="020F0502020204030204" charset="0"/>
                          <a:cs typeface="Calibri" panose="020F0502020204030204" charset="0"/>
                        </a:rPr>
                        <a:t> </a:t>
                      </a:r>
                      <a:r>
                        <a:rPr lang="en-US" sz="1200" b="0">
                          <a:latin typeface="Calibri" panose="020F0502020204030204" charset="0"/>
                          <a:cs typeface="Calibri" panose="020F0502020204030204" charset="0"/>
                        </a:rPr>
                        <a:t>Norme generali sull'istruzione</a:t>
                      </a:r>
                      <a:endParaRPr lang="en-US" sz="1200" b="0">
                        <a:latin typeface="Calibri" panose="020F0502020204030204" charset="0"/>
                        <a:ea typeface="Trebuchet MS" panose="020B0603020202020204" charset="0"/>
                        <a:cs typeface="Calibri" panose="020F0502020204030204" charset="0"/>
                      </a:endParaRPr>
                    </a:p>
                  </a:txBody>
                  <a:tcPr marL="68580" marR="68580" marT="0" marB="0">
                    <a:lnT w="12240" cap="flat" cmpd="sng" algn="ctr">
                      <a:solidFill>
                        <a:srgbClr val="000000"/>
                      </a:solidFill>
                      <a:prstDash val="solid"/>
                      <a:round/>
                      <a:headEnd type="none" w="med" len="med"/>
                      <a:tailEnd type="none" w="med" len="med"/>
                    </a:lnT>
                    <a:noFill/>
                  </a:tcPr>
                </a:tc>
                <a:tc>
                  <a:txBody>
                    <a:bodyPr/>
                    <a:lstStyle/>
                    <a:p>
                      <a:pPr marL="0" indent="0" algn="l">
                        <a:buNone/>
                      </a:pPr>
                      <a:r>
                        <a:rPr lang="en-US" sz="1200" b="0" dirty="0" err="1">
                          <a:latin typeface="Calibri" panose="020F0502020204030204" charset="0"/>
                          <a:cs typeface="Calibri" panose="020F0502020204030204" charset="0"/>
                        </a:rPr>
                        <a:t>Istruzione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salva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l'autonomia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istituzioni</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scolastiche</a:t>
                      </a:r>
                      <a:r>
                        <a:rPr lang="en-US" sz="1200" b="0" dirty="0">
                          <a:latin typeface="Calibri" panose="020F0502020204030204" charset="0"/>
                          <a:cs typeface="Calibri" panose="020F0502020204030204" charset="0"/>
                        </a:rPr>
                        <a:t> e con </a:t>
                      </a:r>
                      <a:r>
                        <a:rPr lang="en-US" sz="1200" b="0" dirty="0" err="1">
                          <a:latin typeface="Calibri" panose="020F0502020204030204" charset="0"/>
                          <a:cs typeface="Calibri" panose="020F0502020204030204" charset="0"/>
                        </a:rPr>
                        <a:t>esclusione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istruzione</a:t>
                      </a:r>
                      <a:r>
                        <a:rPr lang="en-US" sz="1200" b="0" dirty="0">
                          <a:latin typeface="Calibri" panose="020F0502020204030204" charset="0"/>
                          <a:cs typeface="Calibri" panose="020F0502020204030204" charset="0"/>
                        </a:rPr>
                        <a:t> e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formazione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professionale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concorrente</a:t>
                      </a:r>
                      <a:r>
                        <a:rPr lang="en-US" sz="1200" b="0" dirty="0">
                          <a:latin typeface="Calibri" panose="020F0502020204030204" charset="0"/>
                          <a:cs typeface="Calibri" panose="020F0502020204030204" charset="0"/>
                        </a:rPr>
                        <a:t>).</a:t>
                      </a:r>
                      <a:r>
                        <a:rPr lang="it-IT" alt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Assistenza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scolastica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Formazione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professionale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potestà</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legislativa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residuale</a:t>
                      </a:r>
                      <a:r>
                        <a:rPr lang="en-US" sz="1200" b="0" dirty="0">
                          <a:latin typeface="Calibri" panose="020F0502020204030204" charset="0"/>
                          <a:cs typeface="Calibri" panose="020F0502020204030204" charset="0"/>
                        </a:rPr>
                        <a:t>)</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dirty="0" err="1">
                          <a:latin typeface="Calibri" panose="020F0502020204030204" charset="0"/>
                          <a:cs typeface="Calibri" panose="020F0502020204030204" charset="0"/>
                        </a:rPr>
                        <a:t>Programmazione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provinciale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rete </a:t>
                      </a:r>
                      <a:r>
                        <a:rPr lang="en-US" sz="1200" b="0" dirty="0" err="1">
                          <a:latin typeface="Calibri" panose="020F0502020204030204" charset="0"/>
                          <a:cs typeface="Calibri" panose="020F0502020204030204" charset="0"/>
                        </a:rPr>
                        <a:t>scolastica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nel</a:t>
                      </a:r>
                      <a:r>
                        <a:rPr lang="en-US" sz="1200" b="0" dirty="0">
                          <a:latin typeface="Calibri" panose="020F0502020204030204" charset="0"/>
                          <a:cs typeface="Calibri" panose="020F0502020204030204" charset="0"/>
                        </a:rPr>
                        <a:t> rispetto </a:t>
                      </a:r>
                      <a:r>
                        <a:rPr lang="en-US" sz="1200" b="0" dirty="0" err="1">
                          <a:latin typeface="Calibri" panose="020F0502020204030204" charset="0"/>
                          <a:cs typeface="Calibri" panose="020F0502020204030204" charset="0"/>
                        </a:rPr>
                        <a:t>della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programmazione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regionale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Gestione</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dell'edilizia</a:t>
                      </a:r>
                      <a:r>
                        <a:rPr lang="en-US" sz="1200" b="0" dirty="0">
                          <a:latin typeface="Calibri" panose="020F0502020204030204" charset="0"/>
                          <a:cs typeface="Calibri" panose="020F0502020204030204" charset="0"/>
                        </a:rPr>
                        <a:t> </a:t>
                      </a:r>
                      <a:r>
                        <a:rPr lang="en-US" sz="1200" b="0" dirty="0" err="1">
                          <a:latin typeface="Calibri" panose="020F0502020204030204" charset="0"/>
                          <a:cs typeface="Calibri" panose="020F0502020204030204" charset="0"/>
                        </a:rPr>
                        <a:t>scolastica</a:t>
                      </a:r>
                      <a:r>
                        <a:rPr lang="en-US" sz="1200" b="0" dirty="0">
                          <a:latin typeface="Calibri" panose="020F0502020204030204" charset="0"/>
                          <a:cs typeface="Calibri" panose="020F0502020204030204" charset="0"/>
                        </a:rPr>
                        <a:t>  </a:t>
                      </a: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cap="flat" cmpd="sng" algn="ctr">
                      <a:solidFill>
                        <a:srgbClr val="000000"/>
                      </a:solidFill>
                      <a:prstDash val="solid"/>
                      <a:round/>
                      <a:headEnd type="none" w="med" len="med"/>
                      <a:tailEnd type="none" w="med" len="med"/>
                    </a:lnL>
                    <a:lnR w="12240">
                      <a:solidFill>
                        <a:srgbClr val="000000"/>
                      </a:solidFill>
                    </a:lnR>
                    <a:lnT w="1224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10003"/>
                  </a:ext>
                </a:extLst>
              </a:tr>
              <a:tr h="938530">
                <a:tc>
                  <a:txBody>
                    <a:bodyPr/>
                    <a:lstStyle/>
                    <a:p>
                      <a:pPr marL="0" indent="0" algn="l">
                        <a:buNone/>
                      </a:pPr>
                      <a:r>
                        <a:rPr lang="en-US" sz="1200" b="0">
                          <a:latin typeface="Calibri" panose="020F0502020204030204" charset="0"/>
                          <a:cs typeface="Calibri" panose="020F0502020204030204" charset="0"/>
                        </a:rPr>
                        <a:t>5. Parità di genere </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noFill/>
                  </a:tcPr>
                </a:tc>
                <a:tc>
                  <a:txBody>
                    <a:bodyPr/>
                    <a:lstStyle/>
                    <a:p>
                      <a:pPr marL="0" indent="0" algn="l">
                        <a:buNone/>
                      </a:pPr>
                      <a:r>
                        <a:rPr lang="en-US" sz="1200" b="0">
                          <a:latin typeface="Calibri" panose="020F0502020204030204" charset="0"/>
                          <a:cs typeface="Calibri" panose="020F0502020204030204" charset="0"/>
                        </a:rPr>
                        <a:t>Determinazione dei livelli essenziali delle prestazioni concernenti i diritti civili e sociali che devono essere garantiti su tutto il territorio nazionale</a:t>
                      </a:r>
                      <a:endParaRPr lang="en-US" sz="1200" b="0">
                        <a:latin typeface="Calibri" panose="020F0502020204030204" charset="0"/>
                        <a:ea typeface="Trebuchet MS" panose="020B0603020202020204" charset="0"/>
                        <a:cs typeface="Calibri" panose="020F0502020204030204" charset="0"/>
                      </a:endParaRPr>
                    </a:p>
                  </a:txBody>
                  <a:tcPr marL="68580" marR="68580" marT="0" marB="0">
                    <a:noFill/>
                  </a:tcPr>
                </a:tc>
                <a:tc>
                  <a:txBody>
                    <a:bodyPr/>
                    <a:lstStyle/>
                    <a:p>
                      <a:pPr marL="0" indent="0" algn="l">
                        <a:buNone/>
                      </a:pPr>
                      <a:r>
                        <a:rPr lang="en-US" sz="1200" b="0">
                          <a:latin typeface="Calibri" panose="020F0502020204030204" charset="0"/>
                          <a:cs typeface="Calibri" panose="020F0502020204030204" charset="0"/>
                        </a:rPr>
                        <a:t> </a:t>
                      </a:r>
                      <a:endParaRPr lang="en-US" sz="1200" b="0">
                        <a:latin typeface="Calibri" panose="020F0502020204030204" charset="0"/>
                        <a:ea typeface="Trebuchet MS" panose="020B0603020202020204" charset="0"/>
                        <a:cs typeface="Calibri" panose="020F0502020204030204" charset="0"/>
                      </a:endParaRPr>
                    </a:p>
                  </a:txBody>
                  <a:tcPr marL="68580" marR="68580" marT="0" marB="0">
                    <a:lnR w="12240">
                      <a:solidFill>
                        <a:srgbClr val="000000"/>
                      </a:solidFill>
                    </a:lnR>
                    <a:lnT w="12240">
                      <a:solidFill>
                        <a:srgbClr val="000000"/>
                      </a:solidFill>
                    </a:lnT>
                    <a:lnB w="12240">
                      <a:solidFill>
                        <a:srgbClr val="000000"/>
                      </a:solidFill>
                    </a:lnB>
                    <a:noFill/>
                  </a:tcPr>
                </a:tc>
                <a:tc>
                  <a:txBody>
                    <a:bodyPr/>
                    <a:lstStyle/>
                    <a:p>
                      <a:pPr marL="0" indent="0" algn="l">
                        <a:buNone/>
                      </a:pPr>
                      <a:r>
                        <a:rPr lang="en-US" sz="1200" b="0">
                          <a:latin typeface="Calibri" panose="020F0502020204030204" charset="0"/>
                          <a:cs typeface="Calibri" panose="020F0502020204030204" charset="0"/>
                        </a:rPr>
                        <a:t>Controllo dei fenomeni discriminatori in ambito occupazionale e promozione delle pari opportunità sul territorio provinciale</a:t>
                      </a:r>
                      <a:endParaRPr lang="en-US" sz="1200" b="0">
                        <a:latin typeface="Calibri" panose="020F0502020204030204" charset="0"/>
                        <a:ea typeface="Trebuchet MS" panose="020B0603020202020204" charset="0"/>
                        <a:cs typeface="Calibri" panose="020F0502020204030204" charset="0"/>
                      </a:endParaRPr>
                    </a:p>
                  </a:txBody>
                  <a:tcPr marL="68580" marR="68580" marT="0" marB="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0" indent="0" algn="l">
                        <a:buNone/>
                      </a:pPr>
                      <a:endParaRPr lang="en-US" sz="1200" b="0" dirty="0">
                        <a:latin typeface="Calibri" panose="020F0502020204030204" charset="0"/>
                        <a:ea typeface="Trebuchet MS" panose="020B0603020202020204" charset="0"/>
                        <a:cs typeface="Calibri" panose="020F0502020204030204" charset="0"/>
                      </a:endParaRPr>
                    </a:p>
                  </a:txBody>
                  <a:tcPr marL="68580" marR="68580" marT="0" marB="0">
                    <a:lnL w="12240" cap="flat" cmpd="sng" algn="ctr">
                      <a:solidFill>
                        <a:srgbClr val="000000"/>
                      </a:solidFill>
                      <a:prstDash val="solid"/>
                      <a:round/>
                      <a:headEnd type="none" w="med" len="med"/>
                      <a:tailEnd type="none" w="med" len="med"/>
                    </a:lnL>
                    <a:lnR w="12240">
                      <a:solidFill>
                        <a:srgbClr val="000000"/>
                      </a:solidFill>
                    </a:ln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804EEA4-5B4E-FA28-2793-74EF1551A297}"/>
              </a:ext>
            </a:extLst>
          </p:cNvPr>
          <p:cNvSpPr txBox="1"/>
          <p:nvPr/>
        </p:nvSpPr>
        <p:spPr>
          <a:xfrm>
            <a:off x="1" y="1"/>
            <a:ext cx="13420154" cy="658835"/>
          </a:xfrm>
          <a:prstGeom prst="rect">
            <a:avLst/>
          </a:prstGeom>
          <a:noFill/>
        </p:spPr>
        <p:txBody>
          <a:bodyPr wrap="square">
            <a:spAutoFit/>
          </a:bodyPr>
          <a:lstStyle/>
          <a:p>
            <a:pPr algn="ctr">
              <a:lnSpc>
                <a:spcPct val="150000"/>
              </a:lnSpc>
              <a:spcAft>
                <a:spcPts val="600"/>
              </a:spcAft>
            </a:pPr>
            <a:r>
              <a:rPr lang="it-IT" sz="2800" b="1" dirty="0">
                <a:solidFill>
                  <a:srgbClr val="C00000"/>
                </a:solidFill>
                <a:latin typeface="Arial" panose="020B0604020202020204" pitchFamily="34" charset="0"/>
                <a:cs typeface="Arial" panose="020B0604020202020204" pitchFamily="34" charset="0"/>
              </a:rPr>
              <a:t>OBIETTIVI A PREVALENTE DIMENSIONE  AMBIENTALE (1) </a:t>
            </a:r>
          </a:p>
        </p:txBody>
      </p:sp>
      <p:sp>
        <p:nvSpPr>
          <p:cNvPr id="6" name="CasellaDiTesto 5">
            <a:extLst>
              <a:ext uri="{FF2B5EF4-FFF2-40B4-BE49-F238E27FC236}">
                <a16:creationId xmlns:a16="http://schemas.microsoft.com/office/drawing/2014/main" id="{0ACE1D7E-31C5-608F-D2F1-7DDC4D80320D}"/>
              </a:ext>
            </a:extLst>
          </p:cNvPr>
          <p:cNvSpPr txBox="1"/>
          <p:nvPr/>
        </p:nvSpPr>
        <p:spPr>
          <a:xfrm>
            <a:off x="169541" y="1477169"/>
            <a:ext cx="4431323" cy="4247317"/>
          </a:xfrm>
          <a:prstGeom prst="rect">
            <a:avLst/>
          </a:prstGeom>
          <a:noFill/>
        </p:spPr>
        <p:txBody>
          <a:bodyPr wrap="square" rtlCol="0">
            <a:spAutoFit/>
          </a:bodyPr>
          <a:lstStyle/>
          <a:p>
            <a:pPr>
              <a:lnSpc>
                <a:spcPct val="100000"/>
              </a:lnSpc>
              <a:spcBef>
                <a:spcPct val="0"/>
              </a:spcBef>
              <a:buFontTx/>
              <a:buNone/>
            </a:pPr>
            <a:r>
              <a:rPr lang="it-IT" altLang="it-IT" dirty="0"/>
              <a:t>Il Comune di Parma (o la Regione Emilia-Romagna quando non ci sono i dati) presentano un andamento: </a:t>
            </a:r>
          </a:p>
          <a:p>
            <a:pPr>
              <a:lnSpc>
                <a:spcPct val="100000"/>
              </a:lnSpc>
              <a:spcBef>
                <a:spcPct val="0"/>
              </a:spcBef>
              <a:buFontTx/>
              <a:buNone/>
            </a:pPr>
            <a:endParaRPr lang="it-IT" altLang="it-IT" dirty="0"/>
          </a:p>
          <a:p>
            <a:pPr marL="285750" indent="-285750">
              <a:buFont typeface="Arial" panose="020B0604020202020204" pitchFamily="34" charset="0"/>
              <a:buChar char="•"/>
            </a:pPr>
            <a:r>
              <a:rPr lang="it-IT" altLang="it-IT" b="1" dirty="0">
                <a:solidFill>
                  <a:schemeClr val="accent6"/>
                </a:solidFill>
              </a:rPr>
              <a:t>migliore del livello nazionale per 1  obiettivo: Efficienza delle reti idriche </a:t>
            </a:r>
            <a:r>
              <a:rPr lang="it-IT" altLang="it-IT" dirty="0">
                <a:solidFill>
                  <a:schemeClr val="accent6"/>
                </a:solidFill>
              </a:rPr>
              <a:t>(Target 6.4, Comune PR);</a:t>
            </a:r>
          </a:p>
          <a:p>
            <a:pPr>
              <a:lnSpc>
                <a:spcPct val="100000"/>
              </a:lnSpc>
              <a:spcBef>
                <a:spcPct val="0"/>
              </a:spcBef>
              <a:buFontTx/>
              <a:buNone/>
            </a:pPr>
            <a:endParaRPr lang="it-IT" altLang="it-IT" dirty="0"/>
          </a:p>
          <a:p>
            <a:pPr marL="285750" indent="-285750">
              <a:lnSpc>
                <a:spcPct val="100000"/>
              </a:lnSpc>
              <a:spcBef>
                <a:spcPct val="0"/>
              </a:spcBef>
              <a:buFont typeface="Arial" panose="020B0604020202020204" pitchFamily="34" charset="0"/>
              <a:buChar char="•"/>
            </a:pPr>
            <a:r>
              <a:rPr lang="it-IT" altLang="it-IT" b="1" dirty="0">
                <a:solidFill>
                  <a:schemeClr val="accent2"/>
                </a:solidFill>
              </a:rPr>
              <a:t>identico al livello nazionale per 1 obiettivo</a:t>
            </a:r>
            <a:r>
              <a:rPr lang="it-IT" altLang="it-IT" dirty="0">
                <a:solidFill>
                  <a:schemeClr val="accent2"/>
                </a:solidFill>
              </a:rPr>
              <a:t>: </a:t>
            </a:r>
            <a:r>
              <a:rPr lang="it-IT" altLang="it-IT" b="1" dirty="0">
                <a:solidFill>
                  <a:schemeClr val="accent2"/>
                </a:solidFill>
              </a:rPr>
              <a:t>SAU investita da coltivazioni biologiche</a:t>
            </a:r>
            <a:r>
              <a:rPr lang="it-IT" altLang="it-IT" dirty="0">
                <a:solidFill>
                  <a:schemeClr val="accent2"/>
                </a:solidFill>
              </a:rPr>
              <a:t> (Target 2.4, Regione ER);</a:t>
            </a:r>
          </a:p>
          <a:p>
            <a:pPr marL="285750" indent="-285750">
              <a:lnSpc>
                <a:spcPct val="100000"/>
              </a:lnSpc>
              <a:spcBef>
                <a:spcPct val="0"/>
              </a:spcBef>
              <a:buFont typeface="Arial" panose="020B0604020202020204" pitchFamily="34" charset="0"/>
              <a:buChar char="•"/>
            </a:pPr>
            <a:endParaRPr lang="it-IT" altLang="it-IT" dirty="0">
              <a:solidFill>
                <a:schemeClr val="accent2"/>
              </a:solidFill>
            </a:endParaRPr>
          </a:p>
          <a:p>
            <a:pPr marL="285750" indent="-285750">
              <a:spcBef>
                <a:spcPct val="0"/>
              </a:spcBef>
              <a:buFont typeface="Arial" panose="020B0604020202020204" pitchFamily="34" charset="0"/>
              <a:buChar char="•"/>
            </a:pPr>
            <a:r>
              <a:rPr lang="it-IT" altLang="it-IT" b="1" dirty="0">
                <a:solidFill>
                  <a:srgbClr val="FF0000"/>
                </a:solidFill>
              </a:rPr>
              <a:t>peggiore del livello nazionale per 1 obiettivo: Utilizzo dei fertilizzanti in agricoltura </a:t>
            </a:r>
            <a:r>
              <a:rPr lang="it-IT" altLang="it-IT" dirty="0">
                <a:solidFill>
                  <a:srgbClr val="FF0000"/>
                </a:solidFill>
              </a:rPr>
              <a:t>(Target 2.4,  Regione ER).                      </a:t>
            </a:r>
          </a:p>
        </p:txBody>
      </p:sp>
      <p:sp>
        <p:nvSpPr>
          <p:cNvPr id="2" name="CasellaDiTesto 1">
            <a:extLst>
              <a:ext uri="{FF2B5EF4-FFF2-40B4-BE49-F238E27FC236}">
                <a16:creationId xmlns:a16="http://schemas.microsoft.com/office/drawing/2014/main" id="{518594D8-51D7-D250-52AE-6EF1589CB9C7}"/>
              </a:ext>
            </a:extLst>
          </p:cNvPr>
          <p:cNvSpPr txBox="1"/>
          <p:nvPr/>
        </p:nvSpPr>
        <p:spPr>
          <a:xfrm>
            <a:off x="241549" y="6647945"/>
            <a:ext cx="6709418" cy="707886"/>
          </a:xfrm>
          <a:prstGeom prst="rect">
            <a:avLst/>
          </a:prstGeom>
          <a:noFill/>
        </p:spPr>
        <p:txBody>
          <a:bodyPr wrap="square">
            <a:spAutoFit/>
          </a:bodyPr>
          <a:lstStyle/>
          <a:p>
            <a:r>
              <a:rPr lang="it-IT" sz="1000" dirty="0">
                <a:effectLst/>
                <a:latin typeface="Calibri" panose="020F0502020204030204" pitchFamily="34" charset="0"/>
                <a:ea typeface="Times New Roman" panose="02020603050405020304" pitchFamily="18" charset="0"/>
                <a:cs typeface="Calibri" panose="020F0502020204030204" pitchFamily="34" charset="0"/>
              </a:rPr>
              <a:t>Note:</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1 e 2. Obiettivi contenuti nella Strategia europea dal produttore al consumatore, 2020.</a:t>
            </a:r>
          </a:p>
          <a:p>
            <a:r>
              <a:rPr lang="it-IT" sz="1000" dirty="0">
                <a:effectLst/>
                <a:latin typeface="Calibri" panose="020F0502020204030204" pitchFamily="34" charset="0"/>
                <a:ea typeface="Times New Roman" panose="02020603050405020304" pitchFamily="18" charset="0"/>
                <a:cs typeface="Calibri" panose="020F0502020204030204" pitchFamily="34" charset="0"/>
              </a:rPr>
              <a:t>3. Obiettivo contenuto nella Strategia europea per la biodiversità, 2020</a:t>
            </a:r>
          </a:p>
          <a:p>
            <a:r>
              <a:rPr lang="it-IT" sz="1000" dirty="0">
                <a:latin typeface="Calibri" panose="020F0502020204030204" pitchFamily="34" charset="0"/>
                <a:ea typeface="Times New Roman" panose="02020603050405020304" pitchFamily="18" charset="0"/>
                <a:cs typeface="Calibri" panose="020F0502020204030204" pitchFamily="34" charset="0"/>
              </a:rPr>
              <a:t>4. Obiettivo individuato dagli esperti </a:t>
            </a:r>
            <a:r>
              <a:rPr lang="it-IT" sz="1000" dirty="0" err="1">
                <a:latin typeface="Calibri" panose="020F0502020204030204" pitchFamily="34" charset="0"/>
                <a:ea typeface="Times New Roman" panose="02020603050405020304" pitchFamily="18" charset="0"/>
                <a:cs typeface="Calibri" panose="020F0502020204030204" pitchFamily="34" charset="0"/>
              </a:rPr>
              <a:t>ASviS</a:t>
            </a:r>
            <a:endParaRPr lang="it-IT" sz="1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Immagine 6">
            <a:extLst>
              <a:ext uri="{FF2B5EF4-FFF2-40B4-BE49-F238E27FC236}">
                <a16:creationId xmlns:a16="http://schemas.microsoft.com/office/drawing/2014/main" id="{3BB0BEF6-7ED5-4DCF-9E72-2FAA5B6270DD}"/>
              </a:ext>
            </a:extLst>
          </p:cNvPr>
          <p:cNvPicPr>
            <a:picLocks noChangeAspect="1"/>
          </p:cNvPicPr>
          <p:nvPr/>
        </p:nvPicPr>
        <p:blipFill>
          <a:blip r:embed="rId3"/>
          <a:stretch>
            <a:fillRect/>
          </a:stretch>
        </p:blipFill>
        <p:spPr>
          <a:xfrm>
            <a:off x="4600864" y="1071887"/>
            <a:ext cx="8128614" cy="5419076"/>
          </a:xfrm>
          <a:prstGeom prst="rect">
            <a:avLst/>
          </a:prstGeom>
        </p:spPr>
      </p:pic>
    </p:spTree>
    <p:extLst>
      <p:ext uri="{BB962C8B-B14F-4D97-AF65-F5344CB8AC3E}">
        <p14:creationId xmlns:p14="http://schemas.microsoft.com/office/powerpoint/2010/main" val="86848500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8232</Words>
  <Application>Microsoft Office PowerPoint</Application>
  <PresentationFormat>Personalizzato</PresentationFormat>
  <Paragraphs>933</Paragraphs>
  <Slides>30</Slides>
  <Notes>30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Arial</vt:lpstr>
      <vt:lpstr>Calibri</vt:lpstr>
      <vt:lpstr>Calibri Light</vt:lpstr>
      <vt:lpstr>Times New Roman</vt:lpstr>
      <vt:lpstr>Trebuchet MS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SLIDEvuota</dc:title>
  <dc:creator>Sara Pennellini</dc:creator>
  <cp:lastModifiedBy>Walter Vitali</cp:lastModifiedBy>
  <cp:revision>457</cp:revision>
  <dcterms:created xsi:type="dcterms:W3CDTF">2017-09-27T13:17:00Z</dcterms:created>
  <dcterms:modified xsi:type="dcterms:W3CDTF">2023-04-01T10:24:06Z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2017-09-29T07:00:00Z</vt:filetime>
  </property>
  <property fmtid="{D5CDD505-2E9C-101B-9397-08002B2CF9AE}" pid="3" name="Creator">
    <vt:lpwstr>Adobe Illustrator CC 2015.3 (Macintosh)</vt:lpwstr>
  </property>
  <property fmtid="{D5CDD505-2E9C-101B-9397-08002B2CF9AE}" pid="4" name="LastSaved">
    <vt:filetime>2017-09-29T07:00:00Z</vt:filetime>
  </property>
  <property fmtid="{D5CDD505-2E9C-101B-9397-08002B2CF9AE}" pid="5" name="KSOProductBuildVer">
    <vt:lpwstr>1033-11.2.0.11440</vt:lpwstr>
  </property>
  <property fmtid="{D5CDD505-2E9C-101B-9397-08002B2CF9AE}" pid="6" name="ICV">
    <vt:lpwstr>D65693C130CA4B93AD9496C54B629827</vt:lpwstr>
  </property>
</Properties>
</file>