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8" r:id="rId4"/>
  </p:sldMasterIdLst>
  <p:sldIdLst>
    <p:sldId id="292" r:id="rId5"/>
    <p:sldId id="282" r:id="rId6"/>
    <p:sldId id="272" r:id="rId7"/>
    <p:sldId id="283" r:id="rId8"/>
    <p:sldId id="273" r:id="rId9"/>
    <p:sldId id="284" r:id="rId10"/>
    <p:sldId id="274" r:id="rId11"/>
    <p:sldId id="287" r:id="rId12"/>
    <p:sldId id="275" r:id="rId13"/>
    <p:sldId id="278" r:id="rId14"/>
    <p:sldId id="286" r:id="rId15"/>
    <p:sldId id="285" r:id="rId16"/>
    <p:sldId id="277" r:id="rId17"/>
    <p:sldId id="271" r:id="rId18"/>
    <p:sldId id="290" r:id="rId19"/>
    <p:sldId id="261" r:id="rId20"/>
    <p:sldId id="279" r:id="rId21"/>
    <p:sldId id="289" r:id="rId22"/>
    <p:sldId id="280"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73D"/>
    <a:srgbClr val="FF6600"/>
    <a:srgbClr val="11471D"/>
    <a:srgbClr val="24913C"/>
    <a:srgbClr val="0099CC"/>
    <a:srgbClr val="60225F"/>
    <a:srgbClr val="F9FDFE"/>
    <a:srgbClr val="F1F9FA"/>
    <a:srgbClr val="AFE4F7"/>
    <a:srgbClr val="17A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1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49902443361719"/>
          <c:y val="4.1127748085782477E-2"/>
          <c:w val="0.65009755663828106"/>
          <c:h val="0.53063058350386039"/>
        </c:manualLayout>
      </c:layout>
      <c:bar3DChart>
        <c:barDir val="col"/>
        <c:grouping val="clustered"/>
        <c:varyColors val="0"/>
        <c:ser>
          <c:idx val="0"/>
          <c:order val="0"/>
          <c:tx>
            <c:strRef>
              <c:f>Foglio1!$B$1</c:f>
              <c:strCache>
                <c:ptCount val="1"/>
                <c:pt idx="0">
                  <c:v>DESTINATARI</c:v>
                </c:pt>
              </c:strCache>
            </c:strRef>
          </c:tx>
          <c:spPr>
            <a:solidFill>
              <a:schemeClr val="accent6">
                <a:lumMod val="60000"/>
                <a:lumOff val="40000"/>
              </a:schemeClr>
            </a:solidFill>
            <a:ln>
              <a:noFill/>
            </a:ln>
            <a:effectLst/>
            <a:sp3d/>
          </c:spPr>
          <c:invertIfNegative val="0"/>
          <c:cat>
            <c:strRef>
              <c:f>Foglio1!$A$2:$A$8</c:f>
              <c:strCache>
                <c:ptCount val="7"/>
                <c:pt idx="0">
                  <c:v>ANZIANI</c:v>
                </c:pt>
                <c:pt idx="1">
                  <c:v>BAMBINI</c:v>
                </c:pt>
                <c:pt idx="2">
                  <c:v>FAMIGLIE</c:v>
                </c:pt>
                <c:pt idx="3">
                  <c:v>FASCE DEBOLI/A RISCHIO</c:v>
                </c:pt>
                <c:pt idx="4">
                  <c:v>TUTTI</c:v>
                </c:pt>
                <c:pt idx="5">
                  <c:v>LAVORATORI</c:v>
                </c:pt>
                <c:pt idx="6">
                  <c:v>GIOVANI</c:v>
                </c:pt>
              </c:strCache>
            </c:strRef>
          </c:cat>
          <c:val>
            <c:numRef>
              <c:f>Foglio1!$B$2:$B$8</c:f>
              <c:numCache>
                <c:formatCode>General</c:formatCode>
                <c:ptCount val="7"/>
                <c:pt idx="0">
                  <c:v>3</c:v>
                </c:pt>
                <c:pt idx="1">
                  <c:v>13</c:v>
                </c:pt>
                <c:pt idx="2">
                  <c:v>7</c:v>
                </c:pt>
                <c:pt idx="3">
                  <c:v>8</c:v>
                </c:pt>
                <c:pt idx="4">
                  <c:v>49</c:v>
                </c:pt>
                <c:pt idx="5">
                  <c:v>8</c:v>
                </c:pt>
                <c:pt idx="6">
                  <c:v>15</c:v>
                </c:pt>
              </c:numCache>
            </c:numRef>
          </c:val>
          <c:extLst xmlns:c16r2="http://schemas.microsoft.com/office/drawing/2015/06/chart">
            <c:ext xmlns:c16="http://schemas.microsoft.com/office/drawing/2014/chart" uri="{C3380CC4-5D6E-409C-BE32-E72D297353CC}">
              <c16:uniqueId val="{00000000-5326-4AF2-88B1-89565E479F83}"/>
            </c:ext>
          </c:extLst>
        </c:ser>
        <c:dLbls>
          <c:showLegendKey val="0"/>
          <c:showVal val="0"/>
          <c:showCatName val="0"/>
          <c:showSerName val="0"/>
          <c:showPercent val="0"/>
          <c:showBubbleSize val="0"/>
        </c:dLbls>
        <c:gapWidth val="150"/>
        <c:shape val="box"/>
        <c:axId val="389916712"/>
        <c:axId val="389913576"/>
        <c:axId val="0"/>
      </c:bar3DChart>
      <c:catAx>
        <c:axId val="389916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it-IT"/>
          </a:p>
        </c:txPr>
        <c:crossAx val="389913576"/>
        <c:crosses val="autoZero"/>
        <c:auto val="1"/>
        <c:lblAlgn val="ctr"/>
        <c:lblOffset val="100"/>
        <c:noMultiLvlLbl val="0"/>
      </c:catAx>
      <c:valAx>
        <c:axId val="389913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8991671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it-IT"/>
          </a:p>
        </c:txPr>
      </c:legendEntry>
      <c:layout>
        <c:manualLayout>
          <c:xMode val="edge"/>
          <c:yMode val="edge"/>
          <c:x val="0.4819481500169342"/>
          <c:y val="0.91353488520645798"/>
          <c:w val="0.25555807073688286"/>
          <c:h val="8.64651147935419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4327657221153768"/>
          <c:y val="0.17919910528627689"/>
          <c:w val="0.65491127467762189"/>
          <c:h val="0.5364733789928523"/>
        </c:manualLayout>
      </c:layout>
      <c:bar3DChart>
        <c:barDir val="col"/>
        <c:grouping val="stacked"/>
        <c:varyColors val="0"/>
        <c:ser>
          <c:idx val="0"/>
          <c:order val="0"/>
          <c:tx>
            <c:strRef>
              <c:f>Foglio1!$B$1</c:f>
              <c:strCache>
                <c:ptCount val="1"/>
              </c:strCache>
            </c:strRef>
          </c:tx>
          <c:spPr>
            <a:solidFill>
              <a:schemeClr val="accent6">
                <a:lumMod val="60000"/>
                <a:lumOff val="40000"/>
              </a:schemeClr>
            </a:solidFill>
            <a:ln>
              <a:noFill/>
            </a:ln>
            <a:effectLst/>
            <a:sp3d/>
          </c:spPr>
          <c:invertIfNegative val="0"/>
          <c:dPt>
            <c:idx val="1"/>
            <c:invertIfNegative val="0"/>
            <c:bubble3D val="0"/>
            <c:spPr>
              <a:solidFill>
                <a:schemeClr val="accent6">
                  <a:lumMod val="60000"/>
                  <a:lumOff val="40000"/>
                </a:schemeClr>
              </a:solidFill>
              <a:ln>
                <a:noFill/>
              </a:ln>
              <a:effectLst/>
              <a:sp3d/>
            </c:spPr>
            <c:extLst xmlns:c16r2="http://schemas.microsoft.com/office/drawing/2015/06/chart">
              <c:ext xmlns:c16="http://schemas.microsoft.com/office/drawing/2014/chart" uri="{C3380CC4-5D6E-409C-BE32-E72D297353CC}">
                <c16:uniqueId val="{00000001-5B5C-4323-A511-8188003A4952}"/>
              </c:ext>
            </c:extLst>
          </c:dPt>
          <c:cat>
            <c:strRef>
              <c:f>Foglio1!$A$2:$A$10</c:f>
              <c:strCache>
                <c:ptCount val="9"/>
                <c:pt idx="0">
                  <c:v>SALUTE</c:v>
                </c:pt>
                <c:pt idx="1">
                  <c:v>EDUCAZIONE</c:v>
                </c:pt>
                <c:pt idx="2">
                  <c:v>LUOGHI DI LAVORO</c:v>
                </c:pt>
                <c:pt idx="3">
                  <c:v>ALIMENTAZIONE</c:v>
                </c:pt>
                <c:pt idx="4">
                  <c:v>ATTIVITA' MOTORIA</c:v>
                </c:pt>
                <c:pt idx="5">
                  <c:v>SOSTENIBILITA' AMBIENTALE</c:v>
                </c:pt>
                <c:pt idx="6">
                  <c:v>PREVENZIONE</c:v>
                </c:pt>
                <c:pt idx="7">
                  <c:v>FASCE DEBOLI/A RISCHIO</c:v>
                </c:pt>
                <c:pt idx="8">
                  <c:v>DETERMINANTI DELLA SALUTE</c:v>
                </c:pt>
              </c:strCache>
            </c:strRef>
          </c:cat>
          <c:val>
            <c:numRef>
              <c:f>Foglio1!$B$2:$B$10</c:f>
              <c:numCache>
                <c:formatCode>General</c:formatCode>
                <c:ptCount val="9"/>
                <c:pt idx="0">
                  <c:v>56</c:v>
                </c:pt>
                <c:pt idx="1">
                  <c:v>33</c:v>
                </c:pt>
                <c:pt idx="2">
                  <c:v>3</c:v>
                </c:pt>
                <c:pt idx="3">
                  <c:v>25</c:v>
                </c:pt>
                <c:pt idx="4">
                  <c:v>17</c:v>
                </c:pt>
                <c:pt idx="5">
                  <c:v>22</c:v>
                </c:pt>
                <c:pt idx="6">
                  <c:v>32</c:v>
                </c:pt>
                <c:pt idx="7">
                  <c:v>11</c:v>
                </c:pt>
                <c:pt idx="8">
                  <c:v>1</c:v>
                </c:pt>
              </c:numCache>
            </c:numRef>
          </c:val>
          <c:extLst xmlns:c16r2="http://schemas.microsoft.com/office/drawing/2015/06/chart">
            <c:ext xmlns:c16="http://schemas.microsoft.com/office/drawing/2014/chart" uri="{C3380CC4-5D6E-409C-BE32-E72D297353CC}">
              <c16:uniqueId val="{00000002-5B5C-4323-A511-8188003A4952}"/>
            </c:ext>
          </c:extLst>
        </c:ser>
        <c:dLbls>
          <c:showLegendKey val="0"/>
          <c:showVal val="0"/>
          <c:showCatName val="0"/>
          <c:showSerName val="0"/>
          <c:showPercent val="0"/>
          <c:showBubbleSize val="0"/>
        </c:dLbls>
        <c:gapWidth val="219"/>
        <c:shape val="box"/>
        <c:axId val="389917888"/>
        <c:axId val="389912792"/>
        <c:axId val="0"/>
      </c:bar3DChart>
      <c:catAx>
        <c:axId val="38991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it-IT"/>
          </a:p>
        </c:txPr>
        <c:crossAx val="389912792"/>
        <c:crosses val="autoZero"/>
        <c:auto val="1"/>
        <c:lblAlgn val="ctr"/>
        <c:lblOffset val="100"/>
        <c:noMultiLvlLbl val="0"/>
      </c:catAx>
      <c:valAx>
        <c:axId val="389912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389917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F9F00D2-A775-47E9-AD95-ECA5C03BFBD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8F4E5FDE-1710-4EA3-8B8F-EA2C7C39D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D04631F0-CBA2-4247-8B36-873B96676B53}"/>
              </a:ext>
            </a:extLst>
          </p:cNvPr>
          <p:cNvSpPr>
            <a:spLocks noGrp="1"/>
          </p:cNvSpPr>
          <p:nvPr>
            <p:ph type="dt" sz="half" idx="10"/>
          </p:nvPr>
        </p:nvSpPr>
        <p:spPr/>
        <p:txBody>
          <a:bodyPr/>
          <a:lstStyle/>
          <a:p>
            <a:fld id="{B61BEF0D-F0BB-DE4B-95CE-6DB70DBA9567}" type="datetimeFigureOut">
              <a:rPr lang="en-US" smtClean="0"/>
              <a:pPr/>
              <a:t>4/22/2022</a:t>
            </a:fld>
            <a:endParaRPr lang="en-US" dirty="0"/>
          </a:p>
        </p:txBody>
      </p:sp>
      <p:sp>
        <p:nvSpPr>
          <p:cNvPr id="5" name="Segnaposto piè di pagina 4">
            <a:extLst>
              <a:ext uri="{FF2B5EF4-FFF2-40B4-BE49-F238E27FC236}">
                <a16:creationId xmlns:a16="http://schemas.microsoft.com/office/drawing/2014/main" xmlns="" id="{B4DE5DB3-4004-4431-93E6-EBFA91B995EE}"/>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9BC49DE6-92E8-4740-9B96-A82FEABC7FE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3390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77A742E-BD8F-4983-AEFA-0280F9FA2FA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1E4A3095-6FC6-4D19-94B8-EE288ADA96A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20365BC-D6FC-41E2-86C9-41BBA9C68440}"/>
              </a:ext>
            </a:extLst>
          </p:cNvPr>
          <p:cNvSpPr>
            <a:spLocks noGrp="1"/>
          </p:cNvSpPr>
          <p:nvPr>
            <p:ph type="dt" sz="half" idx="10"/>
          </p:nvPr>
        </p:nvSpPr>
        <p:spPr/>
        <p:txBody>
          <a:bodyPr/>
          <a:lstStyle/>
          <a:p>
            <a:fld id="{55C6B4A9-1611-4792-9094-5F34BCA07E0B}" type="datetimeFigureOut">
              <a:rPr lang="en-US" smtClean="0"/>
              <a:t>4/22/2022</a:t>
            </a:fld>
            <a:endParaRPr lang="en-US" dirty="0"/>
          </a:p>
        </p:txBody>
      </p:sp>
      <p:sp>
        <p:nvSpPr>
          <p:cNvPr id="5" name="Segnaposto piè di pagina 4">
            <a:extLst>
              <a:ext uri="{FF2B5EF4-FFF2-40B4-BE49-F238E27FC236}">
                <a16:creationId xmlns:a16="http://schemas.microsoft.com/office/drawing/2014/main" xmlns="" id="{64AF3409-ED9D-405E-AD04-069537F87FFD}"/>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58B59B29-0434-4DDE-950A-5C87AED7A48B}"/>
              </a:ext>
            </a:extLst>
          </p:cNvPr>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54628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53549F26-A64E-4AC5-BB64-6987CC0523B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40B28C38-1E12-4B1B-8F32-B383436E984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2391C18-ED7F-4AFC-B223-5A12B4B6EC25}"/>
              </a:ext>
            </a:extLst>
          </p:cNvPr>
          <p:cNvSpPr>
            <a:spLocks noGrp="1"/>
          </p:cNvSpPr>
          <p:nvPr>
            <p:ph type="dt" sz="half" idx="10"/>
          </p:nvPr>
        </p:nvSpPr>
        <p:spPr/>
        <p:txBody>
          <a:bodyPr/>
          <a:lstStyle/>
          <a:p>
            <a:fld id="{B61BEF0D-F0BB-DE4B-95CE-6DB70DBA9567}" type="datetimeFigureOut">
              <a:rPr lang="en-US" smtClean="0"/>
              <a:pPr/>
              <a:t>4/22/2022</a:t>
            </a:fld>
            <a:endParaRPr lang="en-US" dirty="0"/>
          </a:p>
        </p:txBody>
      </p:sp>
      <p:sp>
        <p:nvSpPr>
          <p:cNvPr id="5" name="Segnaposto piè di pagina 4">
            <a:extLst>
              <a:ext uri="{FF2B5EF4-FFF2-40B4-BE49-F238E27FC236}">
                <a16:creationId xmlns:a16="http://schemas.microsoft.com/office/drawing/2014/main" xmlns="" id="{E718DF89-E4FD-4999-87CD-8FFF32A67BC4}"/>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A3EE868E-5F92-4266-9BB2-28213DE6B2B1}"/>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593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8AF180-40FD-4FBB-A1FF-D7C7BD2F9DD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231062DF-3913-4CDE-80BC-07DABC806AA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01BADF3-76C1-489C-93BA-351018DE981B}"/>
              </a:ext>
            </a:extLst>
          </p:cNvPr>
          <p:cNvSpPr>
            <a:spLocks noGrp="1"/>
          </p:cNvSpPr>
          <p:nvPr>
            <p:ph type="dt" sz="half" idx="10"/>
          </p:nvPr>
        </p:nvSpPr>
        <p:spPr/>
        <p:txBody>
          <a:bodyPr/>
          <a:lstStyle/>
          <a:p>
            <a:fld id="{42A54C80-263E-416B-A8E0-580EDEADCBDC}" type="datetimeFigureOut">
              <a:rPr lang="en-US" smtClean="0"/>
              <a:t>4/22/2022</a:t>
            </a:fld>
            <a:endParaRPr lang="en-US" dirty="0"/>
          </a:p>
        </p:txBody>
      </p:sp>
      <p:sp>
        <p:nvSpPr>
          <p:cNvPr id="5" name="Segnaposto piè di pagina 4">
            <a:extLst>
              <a:ext uri="{FF2B5EF4-FFF2-40B4-BE49-F238E27FC236}">
                <a16:creationId xmlns:a16="http://schemas.microsoft.com/office/drawing/2014/main" xmlns="" id="{A8A3D8E5-8A31-48AE-8798-39AAF9B1EFDA}"/>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D7F703DA-4863-41F5-9887-F06DED01BFE1}"/>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351461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92D33AE-2947-48DE-B74A-0F7E2E056DD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0D76FDB0-AF54-426F-8A04-5BC828082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46F3AAEB-4A7F-4ED4-8888-72A9C2F7E241}"/>
              </a:ext>
            </a:extLst>
          </p:cNvPr>
          <p:cNvSpPr>
            <a:spLocks noGrp="1"/>
          </p:cNvSpPr>
          <p:nvPr>
            <p:ph type="dt" sz="half" idx="10"/>
          </p:nvPr>
        </p:nvSpPr>
        <p:spPr/>
        <p:txBody>
          <a:bodyPr/>
          <a:lstStyle/>
          <a:p>
            <a:fld id="{B61BEF0D-F0BB-DE4B-95CE-6DB70DBA9567}" type="datetimeFigureOut">
              <a:rPr lang="en-US" smtClean="0"/>
              <a:pPr/>
              <a:t>4/22/2022</a:t>
            </a:fld>
            <a:endParaRPr lang="en-US" dirty="0"/>
          </a:p>
        </p:txBody>
      </p:sp>
      <p:sp>
        <p:nvSpPr>
          <p:cNvPr id="5" name="Segnaposto piè di pagina 4">
            <a:extLst>
              <a:ext uri="{FF2B5EF4-FFF2-40B4-BE49-F238E27FC236}">
                <a16:creationId xmlns:a16="http://schemas.microsoft.com/office/drawing/2014/main" xmlns="" id="{AADFC493-F7E1-49E7-A872-E8E0B62A62AD}"/>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ABDEA47F-47C1-4EFF-B594-FF63CB9A667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0579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F712014-5FD3-4A3E-9C3A-F8639CA2CAA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5BBCD6B-A190-4B94-8288-A6979969354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BC7B22AE-7B3C-4567-AE33-27F47905C54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E216141A-4246-44C2-90EA-5B1C636DD7C7}"/>
              </a:ext>
            </a:extLst>
          </p:cNvPr>
          <p:cNvSpPr>
            <a:spLocks noGrp="1"/>
          </p:cNvSpPr>
          <p:nvPr>
            <p:ph type="dt" sz="half" idx="10"/>
          </p:nvPr>
        </p:nvSpPr>
        <p:spPr/>
        <p:txBody>
          <a:bodyPr/>
          <a:lstStyle/>
          <a:p>
            <a:fld id="{42A54C80-263E-416B-A8E0-580EDEADCBDC}" type="datetimeFigureOut">
              <a:rPr lang="en-US" smtClean="0"/>
              <a:t>4/22/2022</a:t>
            </a:fld>
            <a:endParaRPr lang="en-US" dirty="0"/>
          </a:p>
        </p:txBody>
      </p:sp>
      <p:sp>
        <p:nvSpPr>
          <p:cNvPr id="6" name="Segnaposto piè di pagina 5">
            <a:extLst>
              <a:ext uri="{FF2B5EF4-FFF2-40B4-BE49-F238E27FC236}">
                <a16:creationId xmlns:a16="http://schemas.microsoft.com/office/drawing/2014/main" xmlns="" id="{A54A89C0-3CD5-4E83-8600-3D8856E5CCD0}"/>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xmlns="" id="{11FB805C-88BB-419A-A279-E15A7EDB24EC}"/>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69166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C46534E-124D-439B-8BA6-A9A72EC37E9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7EC9FB5-F0F6-4E86-B347-D8CE70280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8A5C637F-7E29-4734-A023-A2AE556CA14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2B5CF04F-6DB0-4365-BDFE-875AE84DAC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35B04A92-0B4A-46A5-ADF8-56418283B8B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425492FB-0DA1-4F96-88E6-98519FB6171E}"/>
              </a:ext>
            </a:extLst>
          </p:cNvPr>
          <p:cNvSpPr>
            <a:spLocks noGrp="1"/>
          </p:cNvSpPr>
          <p:nvPr>
            <p:ph type="dt" sz="half" idx="10"/>
          </p:nvPr>
        </p:nvSpPr>
        <p:spPr/>
        <p:txBody>
          <a:bodyPr/>
          <a:lstStyle/>
          <a:p>
            <a:fld id="{B61BEF0D-F0BB-DE4B-95CE-6DB70DBA9567}" type="datetimeFigureOut">
              <a:rPr lang="en-US" smtClean="0"/>
              <a:pPr/>
              <a:t>4/22/2022</a:t>
            </a:fld>
            <a:endParaRPr lang="en-US" dirty="0"/>
          </a:p>
        </p:txBody>
      </p:sp>
      <p:sp>
        <p:nvSpPr>
          <p:cNvPr id="8" name="Segnaposto piè di pagina 7">
            <a:extLst>
              <a:ext uri="{FF2B5EF4-FFF2-40B4-BE49-F238E27FC236}">
                <a16:creationId xmlns:a16="http://schemas.microsoft.com/office/drawing/2014/main" xmlns="" id="{556D4289-1060-47A3-8B09-B92EFB131FC3}"/>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xmlns="" id="{2033D045-502A-46F4-94ED-8A674BA5F855}"/>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8708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C30694D-C258-48D8-ACEC-D645BA6F6AE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24893797-ED8E-470D-9104-9F4E2E1B8FB3}"/>
              </a:ext>
            </a:extLst>
          </p:cNvPr>
          <p:cNvSpPr>
            <a:spLocks noGrp="1"/>
          </p:cNvSpPr>
          <p:nvPr>
            <p:ph type="dt" sz="half" idx="10"/>
          </p:nvPr>
        </p:nvSpPr>
        <p:spPr/>
        <p:txBody>
          <a:bodyPr/>
          <a:lstStyle/>
          <a:p>
            <a:fld id="{B61BEF0D-F0BB-DE4B-95CE-6DB70DBA9567}" type="datetimeFigureOut">
              <a:rPr lang="en-US" smtClean="0"/>
              <a:pPr/>
              <a:t>4/22/2022</a:t>
            </a:fld>
            <a:endParaRPr lang="en-US" dirty="0"/>
          </a:p>
        </p:txBody>
      </p:sp>
      <p:sp>
        <p:nvSpPr>
          <p:cNvPr id="4" name="Segnaposto piè di pagina 3">
            <a:extLst>
              <a:ext uri="{FF2B5EF4-FFF2-40B4-BE49-F238E27FC236}">
                <a16:creationId xmlns:a16="http://schemas.microsoft.com/office/drawing/2014/main" xmlns="" id="{D00B82C0-3F32-4CB1-BEA5-37E43FB555E2}"/>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xmlns="" id="{7E8094D1-538E-49F4-B5C5-3583C8C20CE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302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57CC5C0C-A0FC-4597-8557-A2EF96264FB0}"/>
              </a:ext>
            </a:extLst>
          </p:cNvPr>
          <p:cNvSpPr>
            <a:spLocks noGrp="1"/>
          </p:cNvSpPr>
          <p:nvPr>
            <p:ph type="dt" sz="half" idx="10"/>
          </p:nvPr>
        </p:nvSpPr>
        <p:spPr/>
        <p:txBody>
          <a:bodyPr/>
          <a:lstStyle/>
          <a:p>
            <a:fld id="{B61BEF0D-F0BB-DE4B-95CE-6DB70DBA9567}" type="datetimeFigureOut">
              <a:rPr lang="en-US" smtClean="0"/>
              <a:pPr/>
              <a:t>4/22/2022</a:t>
            </a:fld>
            <a:endParaRPr lang="en-US" dirty="0"/>
          </a:p>
        </p:txBody>
      </p:sp>
      <p:sp>
        <p:nvSpPr>
          <p:cNvPr id="3" name="Segnaposto piè di pagina 2">
            <a:extLst>
              <a:ext uri="{FF2B5EF4-FFF2-40B4-BE49-F238E27FC236}">
                <a16:creationId xmlns:a16="http://schemas.microsoft.com/office/drawing/2014/main" xmlns="" id="{9B12AC35-B030-4452-8775-C9C7D1E78103}"/>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xmlns="" id="{DBB0749C-9473-4557-AE75-9A2D9076554F}"/>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7124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EF60A18-AB9A-4074-A99E-40508B9ACC1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65A4BA6C-408A-4B2E-9D6A-B57A81446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3B8086B8-38E8-48A4-A8D1-936A2738C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4D76C130-177D-4D95-8E03-C9BF065011AA}"/>
              </a:ext>
            </a:extLst>
          </p:cNvPr>
          <p:cNvSpPr>
            <a:spLocks noGrp="1"/>
          </p:cNvSpPr>
          <p:nvPr>
            <p:ph type="dt" sz="half" idx="10"/>
          </p:nvPr>
        </p:nvSpPr>
        <p:spPr/>
        <p:txBody>
          <a:bodyPr/>
          <a:lstStyle/>
          <a:p>
            <a:fld id="{42A54C80-263E-416B-A8E0-580EDEADCBDC}" type="datetimeFigureOut">
              <a:rPr lang="en-US" smtClean="0"/>
              <a:t>4/22/2022</a:t>
            </a:fld>
            <a:endParaRPr lang="en-US" dirty="0"/>
          </a:p>
        </p:txBody>
      </p:sp>
      <p:sp>
        <p:nvSpPr>
          <p:cNvPr id="6" name="Segnaposto piè di pagina 5">
            <a:extLst>
              <a:ext uri="{FF2B5EF4-FFF2-40B4-BE49-F238E27FC236}">
                <a16:creationId xmlns:a16="http://schemas.microsoft.com/office/drawing/2014/main" xmlns="" id="{E29B9E55-1EC7-4DA3-8FF7-4684F628E121}"/>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xmlns="" id="{F5051AD7-9259-4138-AFCF-32891E311EA2}"/>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36312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1E467E4-F452-4E7C-A1FA-0183F66B82D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DB527AD1-0DAB-4AD0-9785-0964D2E021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xmlns="" id="{98CFEC72-AEFF-4A00-A071-8B98C5F82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05BCBBFB-8170-4A50-981C-29EEF5FE7225}"/>
              </a:ext>
            </a:extLst>
          </p:cNvPr>
          <p:cNvSpPr>
            <a:spLocks noGrp="1"/>
          </p:cNvSpPr>
          <p:nvPr>
            <p:ph type="dt" sz="half" idx="10"/>
          </p:nvPr>
        </p:nvSpPr>
        <p:spPr/>
        <p:txBody>
          <a:bodyPr/>
          <a:lstStyle/>
          <a:p>
            <a:fld id="{B61BEF0D-F0BB-DE4B-95CE-6DB70DBA9567}" type="datetimeFigureOut">
              <a:rPr lang="en-US" smtClean="0"/>
              <a:pPr/>
              <a:t>4/22/2022</a:t>
            </a:fld>
            <a:endParaRPr lang="en-US" dirty="0"/>
          </a:p>
        </p:txBody>
      </p:sp>
      <p:sp>
        <p:nvSpPr>
          <p:cNvPr id="6" name="Segnaposto piè di pagina 5">
            <a:extLst>
              <a:ext uri="{FF2B5EF4-FFF2-40B4-BE49-F238E27FC236}">
                <a16:creationId xmlns:a16="http://schemas.microsoft.com/office/drawing/2014/main" xmlns="" id="{3D4EB408-9E66-48C6-9E5E-D62E4A180570}"/>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xmlns="" id="{939D5184-2DD8-4EFE-93F4-637D5B6B7514}"/>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7911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38B46A9-FA13-43F4-801F-7DBE301CE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37196D8-34EB-4482-98E9-3F39EF7ED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24A6CF3-3BE3-4D84-99B4-FD795078D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4/22/2022</a:t>
            </a:fld>
            <a:endParaRPr lang="en-US" dirty="0"/>
          </a:p>
        </p:txBody>
      </p:sp>
      <p:sp>
        <p:nvSpPr>
          <p:cNvPr id="5" name="Segnaposto piè di pagina 4">
            <a:extLst>
              <a:ext uri="{FF2B5EF4-FFF2-40B4-BE49-F238E27FC236}">
                <a16:creationId xmlns:a16="http://schemas.microsoft.com/office/drawing/2014/main" xmlns="" id="{C220B59C-53AF-49E3-A130-4C7B8EDF2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a:extLst>
              <a:ext uri="{FF2B5EF4-FFF2-40B4-BE49-F238E27FC236}">
                <a16:creationId xmlns:a16="http://schemas.microsoft.com/office/drawing/2014/main" xmlns="" id="{855032D4-F373-44EE-B85A-C9A7773053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1725236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4A8B6BB0-8E56-4B7A-8AD3-29B4C145720F}"/>
              </a:ext>
            </a:extLst>
          </p:cNvPr>
          <p:cNvPicPr>
            <a:picLocks noChangeAspect="1"/>
          </p:cNvPicPr>
          <p:nvPr/>
        </p:nvPicPr>
        <p:blipFill>
          <a:blip r:embed="rId2"/>
          <a:stretch>
            <a:fillRect/>
          </a:stretch>
        </p:blipFill>
        <p:spPr>
          <a:xfrm>
            <a:off x="0" y="0"/>
            <a:ext cx="12192000" cy="6844632"/>
          </a:xfrm>
          <a:prstGeom prst="rect">
            <a:avLst/>
          </a:prstGeom>
        </p:spPr>
      </p:pic>
      <p:sp>
        <p:nvSpPr>
          <p:cNvPr id="6" name="Rettangolo 5">
            <a:extLst>
              <a:ext uri="{FF2B5EF4-FFF2-40B4-BE49-F238E27FC236}">
                <a16:creationId xmlns:a16="http://schemas.microsoft.com/office/drawing/2014/main" xmlns="" id="{33E934FB-8B0C-4177-AF88-EF2D642F39AB}"/>
              </a:ext>
            </a:extLst>
          </p:cNvPr>
          <p:cNvSpPr/>
          <p:nvPr/>
        </p:nvSpPr>
        <p:spPr>
          <a:xfrm>
            <a:off x="3047998" y="266541"/>
            <a:ext cx="6096000" cy="954107"/>
          </a:xfrm>
          <a:prstGeom prst="rect">
            <a:avLst/>
          </a:prstGeom>
        </p:spPr>
        <p:txBody>
          <a:bodyPr>
            <a:spAutoFit/>
          </a:bodyPr>
          <a:lstStyle/>
          <a:p>
            <a:pPr algn="ctr"/>
            <a:r>
              <a:rPr lang="it-IT" sz="2800" dirty="0">
                <a:latin typeface="Arial Rounded MT Bold" panose="020F0704030504030204" pitchFamily="34" charset="0"/>
              </a:rPr>
              <a:t>Protocollo d’Intesa in materia di </a:t>
            </a:r>
          </a:p>
          <a:p>
            <a:pPr algn="ctr"/>
            <a:r>
              <a:rPr lang="it-IT" sz="2800" dirty="0">
                <a:latin typeface="Arial Rounded MT Bold" panose="020F0704030504030204" pitchFamily="34" charset="0"/>
              </a:rPr>
              <a:t>promozione della salute nelle città</a:t>
            </a:r>
          </a:p>
        </p:txBody>
      </p:sp>
      <p:sp>
        <p:nvSpPr>
          <p:cNvPr id="7" name="Rettangolo 6">
            <a:extLst>
              <a:ext uri="{FF2B5EF4-FFF2-40B4-BE49-F238E27FC236}">
                <a16:creationId xmlns:a16="http://schemas.microsoft.com/office/drawing/2014/main" xmlns="" id="{B0FFD52F-C614-4244-9ED0-23AD297FEDED}"/>
              </a:ext>
            </a:extLst>
          </p:cNvPr>
          <p:cNvSpPr/>
          <p:nvPr/>
        </p:nvSpPr>
        <p:spPr>
          <a:xfrm>
            <a:off x="3952110" y="1222592"/>
            <a:ext cx="4287777" cy="400110"/>
          </a:xfrm>
          <a:prstGeom prst="rect">
            <a:avLst/>
          </a:prstGeom>
        </p:spPr>
        <p:txBody>
          <a:bodyPr wrap="none">
            <a:spAutoFit/>
          </a:bodyPr>
          <a:lstStyle/>
          <a:p>
            <a:r>
              <a:rPr lang="it-IT" dirty="0">
                <a:latin typeface="Arial Rounded MT Bold" panose="020F0704030504030204" pitchFamily="34" charset="0"/>
              </a:rPr>
              <a:t>La </a:t>
            </a:r>
            <a:r>
              <a:rPr lang="it-IT" sz="2000" dirty="0">
                <a:latin typeface="Arial Rounded MT Bold" panose="020F0704030504030204" pitchFamily="34" charset="0"/>
              </a:rPr>
              <a:t>situazione</a:t>
            </a:r>
            <a:r>
              <a:rPr lang="it-IT" dirty="0">
                <a:latin typeface="Arial Rounded MT Bold" panose="020F0704030504030204" pitchFamily="34" charset="0"/>
              </a:rPr>
              <a:t> sul territorio di Parma</a:t>
            </a:r>
          </a:p>
        </p:txBody>
      </p:sp>
    </p:spTree>
    <p:extLst>
      <p:ext uri="{BB962C8B-B14F-4D97-AF65-F5344CB8AC3E}">
        <p14:creationId xmlns:p14="http://schemas.microsoft.com/office/powerpoint/2010/main" val="414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84941"/>
          </a:xfrm>
        </p:spPr>
        <p:txBody>
          <a:bodyPr/>
          <a:lstStyle/>
          <a:p>
            <a:r>
              <a:rPr lang="it-IT" sz="2400" dirty="0">
                <a:solidFill>
                  <a:srgbClr val="11471D"/>
                </a:solidFill>
                <a:latin typeface="Arial Rounded MT Bold" panose="020F0704030504030204" pitchFamily="34" charset="0"/>
              </a:rPr>
              <a:t>Il Progetto </a:t>
            </a:r>
            <a:r>
              <a:rPr lang="it-IT" sz="2800" dirty="0">
                <a:solidFill>
                  <a:srgbClr val="11471D"/>
                </a:solidFill>
                <a:latin typeface="Arial Rounded MT Bold" panose="020F0704030504030204" pitchFamily="34" charset="0"/>
              </a:rPr>
              <a:t>GIOCAMPUS</a:t>
            </a:r>
          </a:p>
        </p:txBody>
      </p:sp>
      <p:sp>
        <p:nvSpPr>
          <p:cNvPr id="3" name="Segnaposto contenuto 2"/>
          <p:cNvSpPr>
            <a:spLocks noGrp="1"/>
          </p:cNvSpPr>
          <p:nvPr>
            <p:ph idx="1"/>
          </p:nvPr>
        </p:nvSpPr>
        <p:spPr>
          <a:xfrm>
            <a:off x="838200" y="1585732"/>
            <a:ext cx="10515600" cy="4879837"/>
          </a:xfrm>
        </p:spPr>
        <p:txBody>
          <a:bodyPr>
            <a:normAutofit/>
          </a:bodyPr>
          <a:lstStyle/>
          <a:p>
            <a:pPr marL="0" indent="0" algn="just">
              <a:lnSpc>
                <a:spcPct val="110000"/>
              </a:lnSpc>
              <a:spcBef>
                <a:spcPts val="700"/>
              </a:spcBef>
              <a:buNone/>
            </a:pPr>
            <a:r>
              <a:rPr lang="it-IT" b="1" i="1" dirty="0"/>
              <a:t>Cos’è </a:t>
            </a:r>
          </a:p>
          <a:p>
            <a:pPr marL="0" indent="0" algn="just">
              <a:lnSpc>
                <a:spcPct val="110000"/>
              </a:lnSpc>
              <a:spcBef>
                <a:spcPts val="700"/>
              </a:spcBef>
              <a:buNone/>
            </a:pPr>
            <a:r>
              <a:rPr lang="it-IT" sz="2200" dirty="0"/>
              <a:t>E’ un progetto che promuove il </a:t>
            </a:r>
            <a:r>
              <a:rPr lang="it-IT" sz="2200" b="1" dirty="0">
                <a:solidFill>
                  <a:srgbClr val="FF6600"/>
                </a:solidFill>
              </a:rPr>
              <a:t>benessere delle future generazioni </a:t>
            </a:r>
            <a:r>
              <a:rPr lang="it-IT" sz="2200" dirty="0"/>
              <a:t>attraverso un percorso formativo che unisce </a:t>
            </a:r>
            <a:r>
              <a:rPr lang="it-IT" sz="2200" b="1" dirty="0"/>
              <a:t>educazione motoria ed educazione alimentare</a:t>
            </a:r>
            <a:r>
              <a:rPr lang="it-IT" sz="2200" dirty="0"/>
              <a:t>. Promosso da un'alleanza educativa pubblico – privata che vede protagoniste diverse istituzioni e aziende del tessuto cittadino e provinciale di Parma, </a:t>
            </a:r>
            <a:r>
              <a:rPr lang="it-IT" sz="2200" i="1" dirty="0" err="1"/>
              <a:t>Giocampus</a:t>
            </a:r>
            <a:r>
              <a:rPr lang="it-IT" sz="2200" dirty="0"/>
              <a:t> basa le proprie fondamenta sull'idea scientificamente provata che la corretta alimentazione, integrata da un'adeguata attività fisica, sia fondamentale per garantire una buona qualità di vita futura. </a:t>
            </a:r>
          </a:p>
          <a:p>
            <a:pPr marL="0" indent="0" algn="just">
              <a:lnSpc>
                <a:spcPct val="110000"/>
              </a:lnSpc>
              <a:spcBef>
                <a:spcPts val="700"/>
              </a:spcBef>
              <a:buNone/>
            </a:pPr>
            <a:r>
              <a:rPr lang="it-IT" b="1" i="1" dirty="0"/>
              <a:t>Quando è nato</a:t>
            </a:r>
          </a:p>
          <a:p>
            <a:pPr marL="0" indent="0" algn="just">
              <a:lnSpc>
                <a:spcPct val="110000"/>
              </a:lnSpc>
              <a:spcBef>
                <a:spcPts val="700"/>
              </a:spcBef>
              <a:buNone/>
            </a:pPr>
            <a:r>
              <a:rPr lang="it-IT" sz="2200" dirty="0"/>
              <a:t>Nasce nel </a:t>
            </a:r>
            <a:r>
              <a:rPr lang="it-IT" sz="2200" b="1" dirty="0">
                <a:solidFill>
                  <a:srgbClr val="FF6600"/>
                </a:solidFill>
              </a:rPr>
              <a:t>2000</a:t>
            </a:r>
            <a:r>
              <a:rPr lang="it-IT" sz="2200" dirty="0"/>
              <a:t> da un’Alleanza educativa che unisce pubblico, a partire dal Comune di Parma insieme all’Università di Parma, al CUS Parma, all’Ufficio Scolastico Regionale, al CONI Emilia Romagna, al CIP Emilia Romagna, e privato.</a:t>
            </a:r>
          </a:p>
          <a:p>
            <a:pPr algn="just">
              <a:lnSpc>
                <a:spcPct val="110000"/>
              </a:lnSpc>
              <a:spcBef>
                <a:spcPts val="700"/>
              </a:spcBef>
            </a:pPr>
            <a:endParaRPr lang="it-IT" sz="2100" dirty="0"/>
          </a:p>
        </p:txBody>
      </p:sp>
    </p:spTree>
    <p:extLst>
      <p:ext uri="{BB962C8B-B14F-4D97-AF65-F5344CB8AC3E}">
        <p14:creationId xmlns:p14="http://schemas.microsoft.com/office/powerpoint/2010/main" val="89427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ECE85692-BAC6-4E71-9CD2-8A2D2AE432C8}"/>
              </a:ext>
            </a:extLst>
          </p:cNvPr>
          <p:cNvPicPr>
            <a:picLocks noChangeAspect="1"/>
          </p:cNvPicPr>
          <p:nvPr/>
        </p:nvPicPr>
        <p:blipFill>
          <a:blip r:embed="rId2"/>
          <a:stretch>
            <a:fillRect/>
          </a:stretch>
        </p:blipFill>
        <p:spPr>
          <a:xfrm>
            <a:off x="0" y="6684"/>
            <a:ext cx="12192000" cy="6851316"/>
          </a:xfrm>
          <a:prstGeom prst="rect">
            <a:avLst/>
          </a:prstGeom>
        </p:spPr>
      </p:pic>
      <p:sp>
        <p:nvSpPr>
          <p:cNvPr id="11" name="CasellaDiTesto 10">
            <a:extLst>
              <a:ext uri="{FF2B5EF4-FFF2-40B4-BE49-F238E27FC236}">
                <a16:creationId xmlns:a16="http://schemas.microsoft.com/office/drawing/2014/main" xmlns="" id="{5ECD3660-0BAD-4452-8D35-F4521E4F658A}"/>
              </a:ext>
            </a:extLst>
          </p:cNvPr>
          <p:cNvSpPr txBox="1"/>
          <p:nvPr/>
        </p:nvSpPr>
        <p:spPr>
          <a:xfrm>
            <a:off x="9727659" y="3167390"/>
            <a:ext cx="5257133" cy="523220"/>
          </a:xfrm>
          <a:prstGeom prst="rect">
            <a:avLst/>
          </a:prstGeom>
          <a:noFill/>
        </p:spPr>
        <p:txBody>
          <a:bodyPr wrap="square" rtlCol="0">
            <a:spAutoFit/>
          </a:bodyPr>
          <a:lstStyle/>
          <a:p>
            <a:r>
              <a:rPr lang="it-IT" sz="2800" dirty="0">
                <a:solidFill>
                  <a:srgbClr val="4E273D"/>
                </a:solidFill>
                <a:latin typeface="Arial Rounded MT Bold" panose="020F0704030504030204" pitchFamily="34" charset="0"/>
              </a:rPr>
              <a:t>GIOCAMPUS</a:t>
            </a:r>
          </a:p>
        </p:txBody>
      </p:sp>
    </p:spTree>
    <p:extLst>
      <p:ext uri="{BB962C8B-B14F-4D97-AF65-F5344CB8AC3E}">
        <p14:creationId xmlns:p14="http://schemas.microsoft.com/office/powerpoint/2010/main" val="400107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451413"/>
            <a:ext cx="10515600" cy="5725550"/>
          </a:xfrm>
        </p:spPr>
        <p:txBody>
          <a:bodyPr>
            <a:normAutofit/>
          </a:bodyPr>
          <a:lstStyle/>
          <a:p>
            <a:pPr marL="0" indent="0" algn="just">
              <a:lnSpc>
                <a:spcPct val="110000"/>
              </a:lnSpc>
              <a:spcBef>
                <a:spcPts val="700"/>
              </a:spcBef>
              <a:buNone/>
            </a:pPr>
            <a:endParaRPr lang="it-IT" b="1" i="1" dirty="0"/>
          </a:p>
          <a:p>
            <a:pPr marL="0" indent="0" algn="just">
              <a:lnSpc>
                <a:spcPct val="110000"/>
              </a:lnSpc>
              <a:spcBef>
                <a:spcPts val="700"/>
              </a:spcBef>
              <a:buNone/>
            </a:pPr>
            <a:r>
              <a:rPr lang="it-IT" b="1" i="1" dirty="0"/>
              <a:t>Quali sono i capisaldi metodologici di GIOCAMPUS?</a:t>
            </a:r>
          </a:p>
          <a:p>
            <a:pPr marL="0" indent="0" algn="just">
              <a:lnSpc>
                <a:spcPct val="110000"/>
              </a:lnSpc>
              <a:spcBef>
                <a:spcPts val="700"/>
              </a:spcBef>
              <a:buNone/>
            </a:pPr>
            <a:endParaRPr lang="it-IT" sz="1100" b="1" dirty="0">
              <a:solidFill>
                <a:srgbClr val="FF6600"/>
              </a:solidFill>
            </a:endParaRPr>
          </a:p>
          <a:p>
            <a:pPr marL="0" indent="0" algn="just">
              <a:lnSpc>
                <a:spcPct val="110000"/>
              </a:lnSpc>
              <a:spcBef>
                <a:spcPts val="700"/>
              </a:spcBef>
              <a:buNone/>
            </a:pPr>
            <a:r>
              <a:rPr lang="it-IT" sz="2400" b="1" dirty="0">
                <a:solidFill>
                  <a:srgbClr val="FF6600"/>
                </a:solidFill>
              </a:rPr>
              <a:t>ESPERIMENTO</a:t>
            </a:r>
            <a:r>
              <a:rPr lang="it-IT" sz="2400" dirty="0">
                <a:solidFill>
                  <a:srgbClr val="FF0000"/>
                </a:solidFill>
              </a:rPr>
              <a:t> </a:t>
            </a:r>
            <a:r>
              <a:rPr lang="it-IT" sz="2400" dirty="0"/>
              <a:t>e </a:t>
            </a:r>
            <a:r>
              <a:rPr lang="it-IT" sz="2400" b="1" dirty="0">
                <a:solidFill>
                  <a:srgbClr val="FF6600"/>
                </a:solidFill>
              </a:rPr>
              <a:t>GIOCO</a:t>
            </a:r>
            <a:endParaRPr lang="it-IT" sz="2400" dirty="0">
              <a:solidFill>
                <a:srgbClr val="FF0000"/>
              </a:solidFill>
            </a:endParaRPr>
          </a:p>
          <a:p>
            <a:pPr marL="0" indent="0" algn="just">
              <a:lnSpc>
                <a:spcPct val="110000"/>
              </a:lnSpc>
              <a:spcBef>
                <a:spcPts val="700"/>
              </a:spcBef>
              <a:buNone/>
            </a:pPr>
            <a:r>
              <a:rPr lang="it-IT" sz="2400" b="1" dirty="0">
                <a:solidFill>
                  <a:srgbClr val="FF6600"/>
                </a:solidFill>
              </a:rPr>
              <a:t>APPRENDO </a:t>
            </a:r>
            <a:r>
              <a:rPr lang="it-IT" sz="2400" dirty="0"/>
              <a:t>sia in ambito motorio che alimentare. </a:t>
            </a:r>
          </a:p>
          <a:p>
            <a:pPr marL="0" indent="0" algn="just">
              <a:lnSpc>
                <a:spcPct val="110000"/>
              </a:lnSpc>
              <a:spcBef>
                <a:spcPts val="700"/>
              </a:spcBef>
              <a:buNone/>
            </a:pPr>
            <a:endParaRPr lang="it-IT" sz="1100" dirty="0"/>
          </a:p>
          <a:p>
            <a:pPr marL="0" indent="0" algn="just">
              <a:lnSpc>
                <a:spcPct val="110000"/>
              </a:lnSpc>
              <a:spcBef>
                <a:spcPts val="700"/>
              </a:spcBef>
              <a:buNone/>
            </a:pPr>
            <a:r>
              <a:rPr lang="it-IT" sz="2200" dirty="0"/>
              <a:t>L'eccellenza e la validità del progetto </a:t>
            </a:r>
            <a:r>
              <a:rPr lang="it-IT" sz="2200" i="1" dirty="0" err="1"/>
              <a:t>Giocampus</a:t>
            </a:r>
            <a:r>
              <a:rPr lang="it-IT" sz="2200" dirty="0"/>
              <a:t> vengono costantemente dimostrate da dati scientificamente raccolti in cui si evidenziano miglioramenti significativi di tutte le variabili fisiche e motorie esaminate, delle conoscenze alimentari e nutrizionali dei bambini e da una crescita continua nelle adesioni delle tre fasi, permettendo quindi di essere sempre più un modello di riferimento per il welfare community su scala nazionale ed internazionale. che percorrono tutte le fasi del progetto.</a:t>
            </a:r>
          </a:p>
          <a:p>
            <a:pPr marL="0" indent="0">
              <a:buNone/>
            </a:pPr>
            <a:endParaRPr lang="it-IT" dirty="0"/>
          </a:p>
        </p:txBody>
      </p:sp>
    </p:spTree>
    <p:extLst>
      <p:ext uri="{BB962C8B-B14F-4D97-AF65-F5344CB8AC3E}">
        <p14:creationId xmlns:p14="http://schemas.microsoft.com/office/powerpoint/2010/main" val="235473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1945EAD-1B14-4EAC-BA73-40803E25805C}"/>
              </a:ext>
            </a:extLst>
          </p:cNvPr>
          <p:cNvSpPr>
            <a:spLocks noGrp="1"/>
          </p:cNvSpPr>
          <p:nvPr>
            <p:ph type="title"/>
          </p:nvPr>
        </p:nvSpPr>
        <p:spPr/>
        <p:txBody>
          <a:bodyPr>
            <a:normAutofit/>
          </a:bodyPr>
          <a:lstStyle/>
          <a:p>
            <a:r>
              <a:rPr lang="it-IT" sz="2800" dirty="0">
                <a:solidFill>
                  <a:srgbClr val="11471D"/>
                </a:solidFill>
                <a:latin typeface="Arial Rounded MT Bold" panose="020F0704030504030204" pitchFamily="34" charset="0"/>
              </a:rPr>
              <a:t>1. Destinatari dei progetti attivati</a:t>
            </a:r>
          </a:p>
        </p:txBody>
      </p:sp>
      <p:sp>
        <p:nvSpPr>
          <p:cNvPr id="4" name="Segnaposto contenuto 2">
            <a:extLst>
              <a:ext uri="{FF2B5EF4-FFF2-40B4-BE49-F238E27FC236}">
                <a16:creationId xmlns:a16="http://schemas.microsoft.com/office/drawing/2014/main" xmlns="" id="{4670F3B5-4A45-46FE-800C-394CD06AFFFA}"/>
              </a:ext>
            </a:extLst>
          </p:cNvPr>
          <p:cNvSpPr>
            <a:spLocks noGrp="1"/>
          </p:cNvSpPr>
          <p:nvPr>
            <p:ph idx="1"/>
          </p:nvPr>
        </p:nvSpPr>
        <p:spPr>
          <a:xfrm>
            <a:off x="838200" y="1825625"/>
            <a:ext cx="10515600" cy="4351338"/>
          </a:xfrm>
        </p:spPr>
        <p:txBody>
          <a:bodyPr/>
          <a:lstStyle/>
          <a:p>
            <a:pPr marL="0" indent="0">
              <a:lnSpc>
                <a:spcPct val="100000"/>
              </a:lnSpc>
              <a:spcBef>
                <a:spcPts val="0"/>
              </a:spcBef>
              <a:buNone/>
            </a:pPr>
            <a:endParaRPr lang="it-IT" sz="1600" b="1" dirty="0"/>
          </a:p>
          <a:p>
            <a:pPr marL="0" indent="0">
              <a:lnSpc>
                <a:spcPct val="100000"/>
              </a:lnSpc>
              <a:spcBef>
                <a:spcPts val="0"/>
              </a:spcBef>
              <a:buNone/>
            </a:pPr>
            <a:r>
              <a:rPr lang="it-IT" sz="2000" b="1" dirty="0">
                <a:solidFill>
                  <a:srgbClr val="11471D"/>
                </a:solidFill>
              </a:rPr>
              <a:t>                                Tabella 1</a:t>
            </a:r>
            <a:r>
              <a:rPr lang="it-IT" sz="2000" dirty="0">
                <a:solidFill>
                  <a:srgbClr val="11471D"/>
                </a:solidFill>
              </a:rPr>
              <a:t>                                                                                          </a:t>
            </a:r>
            <a:r>
              <a:rPr lang="it-IT" sz="2000" b="1" dirty="0">
                <a:solidFill>
                  <a:srgbClr val="11471D"/>
                </a:solidFill>
              </a:rPr>
              <a:t>Grafico 1</a:t>
            </a:r>
          </a:p>
        </p:txBody>
      </p:sp>
      <p:graphicFrame>
        <p:nvGraphicFramePr>
          <p:cNvPr id="5" name="Segnaposto contenuto 18">
            <a:extLst>
              <a:ext uri="{FF2B5EF4-FFF2-40B4-BE49-F238E27FC236}">
                <a16:creationId xmlns:a16="http://schemas.microsoft.com/office/drawing/2014/main" xmlns="" id="{5FD7E0CD-10A3-46D2-BC9C-1AC2147D5313}"/>
              </a:ext>
            </a:extLst>
          </p:cNvPr>
          <p:cNvGraphicFramePr>
            <a:graphicFrameLocks/>
          </p:cNvGraphicFramePr>
          <p:nvPr>
            <p:extLst>
              <p:ext uri="{D42A27DB-BD31-4B8C-83A1-F6EECF244321}">
                <p14:modId xmlns:p14="http://schemas.microsoft.com/office/powerpoint/2010/main" val="1677078401"/>
              </p:ext>
            </p:extLst>
          </p:nvPr>
        </p:nvGraphicFramePr>
        <p:xfrm>
          <a:off x="7078733" y="2806656"/>
          <a:ext cx="4143980" cy="3370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la 4">
            <a:extLst>
              <a:ext uri="{FF2B5EF4-FFF2-40B4-BE49-F238E27FC236}">
                <a16:creationId xmlns:a16="http://schemas.microsoft.com/office/drawing/2014/main" xmlns="" id="{384A37A9-9F8A-4B28-BBE0-AED2E3B8E30D}"/>
              </a:ext>
            </a:extLst>
          </p:cNvPr>
          <p:cNvGraphicFramePr>
            <a:graphicFrameLocks noGrp="1"/>
          </p:cNvGraphicFramePr>
          <p:nvPr>
            <p:extLst>
              <p:ext uri="{D42A27DB-BD31-4B8C-83A1-F6EECF244321}">
                <p14:modId xmlns:p14="http://schemas.microsoft.com/office/powerpoint/2010/main" val="3829951308"/>
              </p:ext>
            </p:extLst>
          </p:nvPr>
        </p:nvGraphicFramePr>
        <p:xfrm>
          <a:off x="785995" y="2806656"/>
          <a:ext cx="5257800" cy="3005744"/>
        </p:xfrm>
        <a:graphic>
          <a:graphicData uri="http://schemas.openxmlformats.org/drawingml/2006/table">
            <a:tbl>
              <a:tblPr firstRow="1" bandRow="1">
                <a:tableStyleId>{93296810-A885-4BE3-A3E7-6D5BEEA58F35}</a:tableStyleId>
              </a:tblPr>
              <a:tblGrid>
                <a:gridCol w="2576208">
                  <a:extLst>
                    <a:ext uri="{9D8B030D-6E8A-4147-A177-3AD203B41FA5}">
                      <a16:colId xmlns:a16="http://schemas.microsoft.com/office/drawing/2014/main" xmlns="" val="2637239267"/>
                    </a:ext>
                  </a:extLst>
                </a:gridCol>
                <a:gridCol w="1468876">
                  <a:extLst>
                    <a:ext uri="{9D8B030D-6E8A-4147-A177-3AD203B41FA5}">
                      <a16:colId xmlns:a16="http://schemas.microsoft.com/office/drawing/2014/main" xmlns="" val="3895889812"/>
                    </a:ext>
                  </a:extLst>
                </a:gridCol>
                <a:gridCol w="1212716">
                  <a:extLst>
                    <a:ext uri="{9D8B030D-6E8A-4147-A177-3AD203B41FA5}">
                      <a16:colId xmlns:a16="http://schemas.microsoft.com/office/drawing/2014/main" xmlns="" val="3481083662"/>
                    </a:ext>
                  </a:extLst>
                </a:gridCol>
              </a:tblGrid>
              <a:tr h="375718">
                <a:tc>
                  <a:txBody>
                    <a:bodyPr/>
                    <a:lstStyle/>
                    <a:p>
                      <a:r>
                        <a:rPr lang="it-IT" dirty="0"/>
                        <a:t>DESTINATARI</a:t>
                      </a:r>
                    </a:p>
                  </a:txBody>
                  <a:tcPr/>
                </a:tc>
                <a:tc>
                  <a:txBody>
                    <a:bodyPr/>
                    <a:lstStyle/>
                    <a:p>
                      <a:r>
                        <a:rPr lang="it-IT" dirty="0"/>
                        <a:t>N. PROGETTI</a:t>
                      </a:r>
                    </a:p>
                  </a:txBody>
                  <a:tcPr/>
                </a:tc>
                <a:tc>
                  <a:txBody>
                    <a:bodyPr/>
                    <a:lstStyle/>
                    <a:p>
                      <a:r>
                        <a:rPr lang="it-IT" dirty="0"/>
                        <a:t>%</a:t>
                      </a:r>
                    </a:p>
                  </a:txBody>
                  <a:tcPr/>
                </a:tc>
                <a:extLst>
                  <a:ext uri="{0D108BD9-81ED-4DB2-BD59-A6C34878D82A}">
                    <a16:rowId xmlns:a16="http://schemas.microsoft.com/office/drawing/2014/main" xmlns="" val="1873668649"/>
                  </a:ext>
                </a:extLst>
              </a:tr>
              <a:tr h="375718">
                <a:tc>
                  <a:txBody>
                    <a:bodyPr/>
                    <a:lstStyle/>
                    <a:p>
                      <a:r>
                        <a:rPr lang="it-IT" dirty="0"/>
                        <a:t>ANZIANI</a:t>
                      </a:r>
                    </a:p>
                  </a:txBody>
                  <a:tcPr/>
                </a:tc>
                <a:tc>
                  <a:txBody>
                    <a:bodyPr/>
                    <a:lstStyle/>
                    <a:p>
                      <a:pPr algn="ctr" fontAlgn="b"/>
                      <a:r>
                        <a:rPr lang="it-IT" sz="1800" u="none" strike="noStrike" dirty="0">
                          <a:effectLst/>
                        </a:rPr>
                        <a:t>3</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800" u="none" strike="noStrike" dirty="0">
                          <a:effectLst/>
                        </a:rPr>
                        <a:t>3,3</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459327165"/>
                  </a:ext>
                </a:extLst>
              </a:tr>
              <a:tr h="375718">
                <a:tc>
                  <a:txBody>
                    <a:bodyPr/>
                    <a:lstStyle/>
                    <a:p>
                      <a:r>
                        <a:rPr lang="it-IT" dirty="0"/>
                        <a:t>BAMBINI</a:t>
                      </a:r>
                    </a:p>
                  </a:txBody>
                  <a:tcPr/>
                </a:tc>
                <a:tc>
                  <a:txBody>
                    <a:bodyPr/>
                    <a:lstStyle/>
                    <a:p>
                      <a:pPr algn="ctr" fontAlgn="b"/>
                      <a:r>
                        <a:rPr lang="it-IT" sz="1800" u="none" strike="noStrike" dirty="0">
                          <a:effectLst/>
                        </a:rPr>
                        <a:t>13</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800" u="none" strike="noStrike" dirty="0">
                          <a:effectLst/>
                        </a:rPr>
                        <a:t>14,3</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64961522"/>
                  </a:ext>
                </a:extLst>
              </a:tr>
              <a:tr h="375718">
                <a:tc>
                  <a:txBody>
                    <a:bodyPr/>
                    <a:lstStyle/>
                    <a:p>
                      <a:r>
                        <a:rPr lang="it-IT" dirty="0"/>
                        <a:t>FAMIGLIE</a:t>
                      </a:r>
                    </a:p>
                  </a:txBody>
                  <a:tcPr/>
                </a:tc>
                <a:tc>
                  <a:txBody>
                    <a:bodyPr/>
                    <a:lstStyle/>
                    <a:p>
                      <a:pPr algn="ctr" fontAlgn="b"/>
                      <a:r>
                        <a:rPr lang="it-IT" sz="1800" u="none" strike="noStrike" dirty="0">
                          <a:effectLst/>
                        </a:rPr>
                        <a:t>7</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800" u="none" strike="noStrike" dirty="0">
                          <a:effectLst/>
                        </a:rPr>
                        <a:t>7,7</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22409714"/>
                  </a:ext>
                </a:extLst>
              </a:tr>
              <a:tr h="375718">
                <a:tc>
                  <a:txBody>
                    <a:bodyPr/>
                    <a:lstStyle/>
                    <a:p>
                      <a:r>
                        <a:rPr lang="it-IT" dirty="0"/>
                        <a:t>FASCE DEBOLI/A RISCHIO</a:t>
                      </a:r>
                    </a:p>
                  </a:txBody>
                  <a:tcPr/>
                </a:tc>
                <a:tc>
                  <a:txBody>
                    <a:bodyPr/>
                    <a:lstStyle/>
                    <a:p>
                      <a:pPr algn="ctr" fontAlgn="b"/>
                      <a:r>
                        <a:rPr lang="it-IT" sz="1800" u="none" strike="noStrike" dirty="0">
                          <a:effectLst/>
                        </a:rPr>
                        <a:t>8</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800" u="none" strike="noStrike" dirty="0">
                          <a:effectLst/>
                        </a:rPr>
                        <a:t>8,8</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681748456"/>
                  </a:ext>
                </a:extLst>
              </a:tr>
              <a:tr h="375718">
                <a:tc>
                  <a:txBody>
                    <a:bodyPr/>
                    <a:lstStyle/>
                    <a:p>
                      <a:r>
                        <a:rPr lang="it-IT" dirty="0"/>
                        <a:t>TUTTI</a:t>
                      </a:r>
                    </a:p>
                  </a:txBody>
                  <a:tcPr/>
                </a:tc>
                <a:tc>
                  <a:txBody>
                    <a:bodyPr/>
                    <a:lstStyle/>
                    <a:p>
                      <a:pPr algn="ctr" fontAlgn="b"/>
                      <a:r>
                        <a:rPr lang="it-IT" sz="1800" u="none" strike="noStrike" dirty="0">
                          <a:effectLst/>
                        </a:rPr>
                        <a:t>49</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800" u="none" strike="noStrike" dirty="0">
                          <a:effectLst/>
                        </a:rPr>
                        <a:t>53,8</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886011758"/>
                  </a:ext>
                </a:extLst>
              </a:tr>
              <a:tr h="375718">
                <a:tc>
                  <a:txBody>
                    <a:bodyPr/>
                    <a:lstStyle/>
                    <a:p>
                      <a:r>
                        <a:rPr lang="it-IT" dirty="0"/>
                        <a:t>LAVORATORI</a:t>
                      </a:r>
                    </a:p>
                  </a:txBody>
                  <a:tcPr/>
                </a:tc>
                <a:tc>
                  <a:txBody>
                    <a:bodyPr/>
                    <a:lstStyle/>
                    <a:p>
                      <a:pPr algn="ctr" fontAlgn="b"/>
                      <a:r>
                        <a:rPr lang="it-IT" sz="1800" u="none" strike="noStrike" dirty="0">
                          <a:effectLst/>
                        </a:rPr>
                        <a:t>8</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800" u="none" strike="noStrike" dirty="0">
                          <a:effectLst/>
                        </a:rPr>
                        <a:t>8,8</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876202056"/>
                  </a:ext>
                </a:extLst>
              </a:tr>
              <a:tr h="375718">
                <a:tc>
                  <a:txBody>
                    <a:bodyPr/>
                    <a:lstStyle/>
                    <a:p>
                      <a:r>
                        <a:rPr lang="it-IT" dirty="0"/>
                        <a:t>GIOVANI</a:t>
                      </a:r>
                    </a:p>
                  </a:txBody>
                  <a:tcPr/>
                </a:tc>
                <a:tc>
                  <a:txBody>
                    <a:bodyPr/>
                    <a:lstStyle/>
                    <a:p>
                      <a:pPr algn="ctr" fontAlgn="b"/>
                      <a:r>
                        <a:rPr lang="it-IT" sz="1800" u="none" strike="noStrike" dirty="0">
                          <a:effectLst/>
                        </a:rPr>
                        <a:t>15</a:t>
                      </a:r>
                      <a:endParaRPr lang="it-IT"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800" u="none" strike="noStrike" dirty="0">
                          <a:effectLst/>
                        </a:rPr>
                        <a:t>16,5</a:t>
                      </a:r>
                      <a:endParaRPr lang="it-IT"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28206820"/>
                  </a:ext>
                </a:extLst>
              </a:tr>
            </a:tbl>
          </a:graphicData>
        </a:graphic>
      </p:graphicFrame>
      <p:graphicFrame>
        <p:nvGraphicFramePr>
          <p:cNvPr id="7" name="Segnaposto contenuto 6"/>
          <p:cNvGraphicFramePr>
            <a:graphicFrameLocks/>
          </p:cNvGraphicFramePr>
          <p:nvPr>
            <p:extLst>
              <p:ext uri="{D42A27DB-BD31-4B8C-83A1-F6EECF244321}">
                <p14:modId xmlns:p14="http://schemas.microsoft.com/office/powerpoint/2010/main" val="4143874652"/>
              </p:ext>
            </p:extLst>
          </p:nvPr>
        </p:nvGraphicFramePr>
        <p:xfrm>
          <a:off x="6318422" y="2743404"/>
          <a:ext cx="4629664" cy="3005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964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0716" y="330303"/>
            <a:ext cx="10515600" cy="1325563"/>
          </a:xfrm>
        </p:spPr>
        <p:txBody>
          <a:bodyPr>
            <a:normAutofit/>
          </a:bodyPr>
          <a:lstStyle/>
          <a:p>
            <a:r>
              <a:rPr lang="it-IT" sz="2800" dirty="0">
                <a:solidFill>
                  <a:schemeClr val="accent6">
                    <a:lumMod val="50000"/>
                  </a:schemeClr>
                </a:solidFill>
                <a:latin typeface="Arial Rounded MT Bold" panose="020F0704030504030204" pitchFamily="34" charset="0"/>
              </a:rPr>
              <a:t>2. Punti del Manifesto trattati</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348120297"/>
              </p:ext>
            </p:extLst>
          </p:nvPr>
        </p:nvGraphicFramePr>
        <p:xfrm>
          <a:off x="838200" y="2607680"/>
          <a:ext cx="4995333" cy="3389255"/>
        </p:xfrm>
        <a:graphic>
          <a:graphicData uri="http://schemas.openxmlformats.org/drawingml/2006/table">
            <a:tbl>
              <a:tblPr firstRow="1" bandRow="1">
                <a:tableStyleId>{93296810-A885-4BE3-A3E7-6D5BEEA58F35}</a:tableStyleId>
              </a:tblPr>
              <a:tblGrid>
                <a:gridCol w="2590800">
                  <a:extLst>
                    <a:ext uri="{9D8B030D-6E8A-4147-A177-3AD203B41FA5}">
                      <a16:colId xmlns:a16="http://schemas.microsoft.com/office/drawing/2014/main" xmlns="" val="20000"/>
                    </a:ext>
                  </a:extLst>
                </a:gridCol>
                <a:gridCol w="1473200">
                  <a:extLst>
                    <a:ext uri="{9D8B030D-6E8A-4147-A177-3AD203B41FA5}">
                      <a16:colId xmlns:a16="http://schemas.microsoft.com/office/drawing/2014/main" xmlns="" val="20001"/>
                    </a:ext>
                  </a:extLst>
                </a:gridCol>
                <a:gridCol w="931333">
                  <a:extLst>
                    <a:ext uri="{9D8B030D-6E8A-4147-A177-3AD203B41FA5}">
                      <a16:colId xmlns:a16="http://schemas.microsoft.com/office/drawing/2014/main" xmlns="" val="20002"/>
                    </a:ext>
                  </a:extLst>
                </a:gridCol>
              </a:tblGrid>
              <a:tr h="473255">
                <a:tc>
                  <a:txBody>
                    <a:bodyPr/>
                    <a:lstStyle/>
                    <a:p>
                      <a:pPr algn="ctr"/>
                      <a:r>
                        <a:rPr lang="it-IT" sz="1800" dirty="0"/>
                        <a:t>ARGOMENTO</a:t>
                      </a:r>
                    </a:p>
                  </a:txBody>
                  <a:tcPr marL="92115" marR="92115" marT="46058" marB="46058"/>
                </a:tc>
                <a:tc>
                  <a:txBody>
                    <a:bodyPr/>
                    <a:lstStyle/>
                    <a:p>
                      <a:pPr algn="ctr"/>
                      <a:r>
                        <a:rPr lang="it-IT" sz="1800" dirty="0"/>
                        <a:t>N. PROGETTI</a:t>
                      </a:r>
                    </a:p>
                  </a:txBody>
                  <a:tcPr marL="92115" marR="92115" marT="46058" marB="46058"/>
                </a:tc>
                <a:tc>
                  <a:txBody>
                    <a:bodyPr/>
                    <a:lstStyle/>
                    <a:p>
                      <a:pPr algn="ctr"/>
                      <a:r>
                        <a:rPr lang="it-IT" sz="1800" dirty="0"/>
                        <a:t>%</a:t>
                      </a:r>
                    </a:p>
                  </a:txBody>
                  <a:tcPr marL="92115" marR="92115" marT="46058" marB="46058"/>
                </a:tc>
                <a:extLst>
                  <a:ext uri="{0D108BD9-81ED-4DB2-BD59-A6C34878D82A}">
                    <a16:rowId xmlns:a16="http://schemas.microsoft.com/office/drawing/2014/main" xmlns="" val="10000"/>
                  </a:ext>
                </a:extLst>
              </a:tr>
              <a:tr h="324000">
                <a:tc>
                  <a:txBody>
                    <a:bodyPr/>
                    <a:lstStyle/>
                    <a:p>
                      <a:pPr algn="l" fontAlgn="b"/>
                      <a:r>
                        <a:rPr lang="it-IT" sz="1600" u="none" strike="noStrike" dirty="0">
                          <a:effectLst/>
                        </a:rPr>
                        <a:t>SALUTE</a:t>
                      </a:r>
                      <a:endParaRPr lang="it-IT" sz="1600" b="0" i="1"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56</a:t>
                      </a:r>
                      <a:endParaRPr lang="it-IT" sz="1600" b="0" i="0"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70,0</a:t>
                      </a:r>
                      <a:endParaRPr lang="it-IT" sz="1600" b="0" i="0" u="none" strike="noStrike" dirty="0">
                        <a:solidFill>
                          <a:srgbClr val="000000"/>
                        </a:solidFill>
                        <a:effectLst/>
                        <a:latin typeface="Calibri" panose="020F0502020204030204" pitchFamily="34" charset="0"/>
                      </a:endParaRPr>
                    </a:p>
                  </a:txBody>
                  <a:tcPr marL="9595" marR="9595" marT="9595" marB="0" anchor="b"/>
                </a:tc>
                <a:extLst>
                  <a:ext uri="{0D108BD9-81ED-4DB2-BD59-A6C34878D82A}">
                    <a16:rowId xmlns:a16="http://schemas.microsoft.com/office/drawing/2014/main" xmlns="" val="10001"/>
                  </a:ext>
                </a:extLst>
              </a:tr>
              <a:tr h="324000">
                <a:tc>
                  <a:txBody>
                    <a:bodyPr/>
                    <a:lstStyle/>
                    <a:p>
                      <a:pPr algn="l" fontAlgn="b"/>
                      <a:r>
                        <a:rPr lang="it-IT" sz="1600" u="none" strike="noStrike" dirty="0">
                          <a:effectLst/>
                        </a:rPr>
                        <a:t>EDUCAZIONE</a:t>
                      </a:r>
                      <a:endParaRPr lang="it-IT" sz="1600" b="0" i="1"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33</a:t>
                      </a:r>
                      <a:endParaRPr lang="it-IT" sz="1600" b="0" i="0"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41,3</a:t>
                      </a:r>
                      <a:endParaRPr lang="it-IT" sz="1600" b="0" i="0" u="none" strike="noStrike" dirty="0">
                        <a:solidFill>
                          <a:srgbClr val="000000"/>
                        </a:solidFill>
                        <a:effectLst/>
                        <a:latin typeface="Calibri" panose="020F0502020204030204" pitchFamily="34" charset="0"/>
                      </a:endParaRPr>
                    </a:p>
                  </a:txBody>
                  <a:tcPr marL="9595" marR="9595" marT="9595" marB="0" anchor="b"/>
                </a:tc>
                <a:extLst>
                  <a:ext uri="{0D108BD9-81ED-4DB2-BD59-A6C34878D82A}">
                    <a16:rowId xmlns:a16="http://schemas.microsoft.com/office/drawing/2014/main" xmlns="" val="10002"/>
                  </a:ext>
                </a:extLst>
              </a:tr>
              <a:tr h="324000">
                <a:tc>
                  <a:txBody>
                    <a:bodyPr/>
                    <a:lstStyle/>
                    <a:p>
                      <a:pPr algn="l" fontAlgn="b"/>
                      <a:r>
                        <a:rPr lang="it-IT" sz="1600" u="none" strike="noStrike" dirty="0">
                          <a:effectLst/>
                        </a:rPr>
                        <a:t>LUOGHI DI LAVORO</a:t>
                      </a:r>
                      <a:endParaRPr lang="it-IT" sz="1600" b="0" i="1"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3</a:t>
                      </a:r>
                      <a:endParaRPr lang="it-IT" sz="1600" b="0" i="0"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3,8</a:t>
                      </a:r>
                      <a:endParaRPr lang="it-IT" sz="1600" b="0" i="0" u="none" strike="noStrike" dirty="0">
                        <a:solidFill>
                          <a:srgbClr val="000000"/>
                        </a:solidFill>
                        <a:effectLst/>
                        <a:latin typeface="Calibri" panose="020F0502020204030204" pitchFamily="34" charset="0"/>
                      </a:endParaRPr>
                    </a:p>
                  </a:txBody>
                  <a:tcPr marL="9595" marR="9595" marT="9595" marB="0" anchor="b"/>
                </a:tc>
                <a:extLst>
                  <a:ext uri="{0D108BD9-81ED-4DB2-BD59-A6C34878D82A}">
                    <a16:rowId xmlns:a16="http://schemas.microsoft.com/office/drawing/2014/main" xmlns="" val="10003"/>
                  </a:ext>
                </a:extLst>
              </a:tr>
              <a:tr h="324000">
                <a:tc>
                  <a:txBody>
                    <a:bodyPr/>
                    <a:lstStyle/>
                    <a:p>
                      <a:pPr algn="l" fontAlgn="b"/>
                      <a:r>
                        <a:rPr lang="it-IT" sz="1600" u="none" strike="noStrike" dirty="0">
                          <a:effectLst/>
                        </a:rPr>
                        <a:t>ALIMENTAZIONE</a:t>
                      </a:r>
                      <a:endParaRPr lang="it-IT" sz="1600" b="0" i="1"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25</a:t>
                      </a:r>
                      <a:endParaRPr lang="it-IT" sz="1600" b="0" i="0"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31,3</a:t>
                      </a:r>
                      <a:endParaRPr lang="it-IT" sz="1600" b="0" i="0" u="none" strike="noStrike" dirty="0">
                        <a:solidFill>
                          <a:srgbClr val="000000"/>
                        </a:solidFill>
                        <a:effectLst/>
                        <a:latin typeface="Calibri" panose="020F0502020204030204" pitchFamily="34" charset="0"/>
                      </a:endParaRPr>
                    </a:p>
                  </a:txBody>
                  <a:tcPr marL="9595" marR="9595" marT="9595" marB="0" anchor="b"/>
                </a:tc>
                <a:extLst>
                  <a:ext uri="{0D108BD9-81ED-4DB2-BD59-A6C34878D82A}">
                    <a16:rowId xmlns:a16="http://schemas.microsoft.com/office/drawing/2014/main" xmlns="" val="10004"/>
                  </a:ext>
                </a:extLst>
              </a:tr>
              <a:tr h="324000">
                <a:tc>
                  <a:txBody>
                    <a:bodyPr/>
                    <a:lstStyle/>
                    <a:p>
                      <a:pPr algn="l" fontAlgn="b"/>
                      <a:r>
                        <a:rPr lang="it-IT" sz="1600" u="none" strike="noStrike" dirty="0">
                          <a:effectLst/>
                        </a:rPr>
                        <a:t>ATTIVITA' MOTORIA</a:t>
                      </a:r>
                      <a:endParaRPr lang="it-IT" sz="1600" b="0" i="1"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17</a:t>
                      </a:r>
                      <a:endParaRPr lang="it-IT" sz="1600" b="0" i="0"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21,3</a:t>
                      </a:r>
                      <a:endParaRPr lang="it-IT" sz="1600" b="0" i="0" u="none" strike="noStrike" dirty="0">
                        <a:solidFill>
                          <a:srgbClr val="000000"/>
                        </a:solidFill>
                        <a:effectLst/>
                        <a:latin typeface="Calibri" panose="020F0502020204030204" pitchFamily="34" charset="0"/>
                      </a:endParaRPr>
                    </a:p>
                  </a:txBody>
                  <a:tcPr marL="9595" marR="9595" marT="9595" marB="0" anchor="b"/>
                </a:tc>
                <a:extLst>
                  <a:ext uri="{0D108BD9-81ED-4DB2-BD59-A6C34878D82A}">
                    <a16:rowId xmlns:a16="http://schemas.microsoft.com/office/drawing/2014/main" xmlns="" val="10005"/>
                  </a:ext>
                </a:extLst>
              </a:tr>
              <a:tr h="324000">
                <a:tc>
                  <a:txBody>
                    <a:bodyPr/>
                    <a:lstStyle/>
                    <a:p>
                      <a:pPr algn="l" fontAlgn="b"/>
                      <a:r>
                        <a:rPr lang="it-IT" sz="1600" u="none" strike="noStrike" dirty="0">
                          <a:effectLst/>
                        </a:rPr>
                        <a:t>SOSTENIBILITA' AMBIENTALE</a:t>
                      </a:r>
                      <a:endParaRPr lang="it-IT" sz="1600" b="0" i="1"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22</a:t>
                      </a:r>
                      <a:endParaRPr lang="it-IT" sz="1600" b="0" i="0"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27,5</a:t>
                      </a:r>
                      <a:endParaRPr lang="it-IT" sz="1600" b="0" i="0" u="none" strike="noStrike" dirty="0">
                        <a:solidFill>
                          <a:srgbClr val="000000"/>
                        </a:solidFill>
                        <a:effectLst/>
                        <a:latin typeface="Calibri" panose="020F0502020204030204" pitchFamily="34" charset="0"/>
                      </a:endParaRPr>
                    </a:p>
                  </a:txBody>
                  <a:tcPr marL="9595" marR="9595" marT="9595" marB="0" anchor="b"/>
                </a:tc>
                <a:extLst>
                  <a:ext uri="{0D108BD9-81ED-4DB2-BD59-A6C34878D82A}">
                    <a16:rowId xmlns:a16="http://schemas.microsoft.com/office/drawing/2014/main" xmlns="" val="10006"/>
                  </a:ext>
                </a:extLst>
              </a:tr>
              <a:tr h="324000">
                <a:tc>
                  <a:txBody>
                    <a:bodyPr/>
                    <a:lstStyle/>
                    <a:p>
                      <a:pPr algn="l" fontAlgn="b"/>
                      <a:r>
                        <a:rPr lang="it-IT" sz="1600" u="none" strike="noStrike" dirty="0">
                          <a:effectLst/>
                        </a:rPr>
                        <a:t>PREVENZIONE</a:t>
                      </a:r>
                      <a:endParaRPr lang="it-IT" sz="1600" b="0" i="1"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32</a:t>
                      </a:r>
                      <a:endParaRPr lang="it-IT" sz="1600" b="0" i="0"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40,0</a:t>
                      </a:r>
                      <a:endParaRPr lang="it-IT" sz="1600" b="0" i="0" u="none" strike="noStrike" dirty="0">
                        <a:solidFill>
                          <a:srgbClr val="000000"/>
                        </a:solidFill>
                        <a:effectLst/>
                        <a:latin typeface="Calibri" panose="020F0502020204030204" pitchFamily="34" charset="0"/>
                      </a:endParaRPr>
                    </a:p>
                  </a:txBody>
                  <a:tcPr marL="9595" marR="9595" marT="9595" marB="0" anchor="b"/>
                </a:tc>
                <a:extLst>
                  <a:ext uri="{0D108BD9-81ED-4DB2-BD59-A6C34878D82A}">
                    <a16:rowId xmlns:a16="http://schemas.microsoft.com/office/drawing/2014/main" xmlns="" val="10007"/>
                  </a:ext>
                </a:extLst>
              </a:tr>
              <a:tr h="324000">
                <a:tc>
                  <a:txBody>
                    <a:bodyPr/>
                    <a:lstStyle/>
                    <a:p>
                      <a:pPr algn="l" fontAlgn="b"/>
                      <a:r>
                        <a:rPr lang="it-IT" sz="1600" u="none" strike="noStrike" dirty="0">
                          <a:effectLst/>
                        </a:rPr>
                        <a:t>FASCE DEBOLI/A RISCHIO</a:t>
                      </a:r>
                      <a:endParaRPr lang="it-IT" sz="1600" b="0" i="1"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11</a:t>
                      </a:r>
                      <a:endParaRPr lang="it-IT" sz="1600" b="0" i="0"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13,8</a:t>
                      </a:r>
                      <a:endParaRPr lang="it-IT" sz="1600" b="0" i="0" u="none" strike="noStrike" dirty="0">
                        <a:solidFill>
                          <a:srgbClr val="000000"/>
                        </a:solidFill>
                        <a:effectLst/>
                        <a:latin typeface="Calibri" panose="020F0502020204030204" pitchFamily="34" charset="0"/>
                      </a:endParaRPr>
                    </a:p>
                  </a:txBody>
                  <a:tcPr marL="9595" marR="9595" marT="9595" marB="0" anchor="b"/>
                </a:tc>
                <a:extLst>
                  <a:ext uri="{0D108BD9-81ED-4DB2-BD59-A6C34878D82A}">
                    <a16:rowId xmlns:a16="http://schemas.microsoft.com/office/drawing/2014/main" xmlns="" val="10008"/>
                  </a:ext>
                </a:extLst>
              </a:tr>
              <a:tr h="324000">
                <a:tc>
                  <a:txBody>
                    <a:bodyPr/>
                    <a:lstStyle/>
                    <a:p>
                      <a:pPr algn="l" fontAlgn="b"/>
                      <a:r>
                        <a:rPr lang="it-IT" sz="1600" u="none" strike="noStrike" dirty="0">
                          <a:effectLst/>
                        </a:rPr>
                        <a:t>DETERMINANTI DELLA SALUTE</a:t>
                      </a:r>
                      <a:endParaRPr lang="it-IT" sz="1600" b="0" i="1"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95" marR="9595" marT="9595" marB="0" anchor="b"/>
                </a:tc>
                <a:tc>
                  <a:txBody>
                    <a:bodyPr/>
                    <a:lstStyle/>
                    <a:p>
                      <a:pPr algn="ctr" fontAlgn="b"/>
                      <a:r>
                        <a:rPr lang="it-IT" sz="1600" u="none" strike="noStrike" dirty="0">
                          <a:effectLst/>
                        </a:rPr>
                        <a:t>1,3</a:t>
                      </a:r>
                      <a:endParaRPr lang="it-IT" sz="1600" b="0" i="0" u="none" strike="noStrike" dirty="0">
                        <a:solidFill>
                          <a:srgbClr val="000000"/>
                        </a:solidFill>
                        <a:effectLst/>
                        <a:latin typeface="Calibri" panose="020F0502020204030204" pitchFamily="34" charset="0"/>
                      </a:endParaRPr>
                    </a:p>
                  </a:txBody>
                  <a:tcPr marL="9595" marR="9595" marT="9595" marB="0" anchor="b"/>
                </a:tc>
                <a:extLst>
                  <a:ext uri="{0D108BD9-81ED-4DB2-BD59-A6C34878D82A}">
                    <a16:rowId xmlns:a16="http://schemas.microsoft.com/office/drawing/2014/main" xmlns="" val="10009"/>
                  </a:ext>
                </a:extLst>
              </a:tr>
            </a:tbl>
          </a:graphicData>
        </a:graphic>
      </p:graphicFrame>
      <p:graphicFrame>
        <p:nvGraphicFramePr>
          <p:cNvPr id="5" name="Segnaposto contenuto 5"/>
          <p:cNvGraphicFramePr>
            <a:graphicFrameLocks/>
          </p:cNvGraphicFramePr>
          <p:nvPr>
            <p:extLst>
              <p:ext uri="{D42A27DB-BD31-4B8C-83A1-F6EECF244321}">
                <p14:modId xmlns:p14="http://schemas.microsoft.com/office/powerpoint/2010/main" val="3838985825"/>
              </p:ext>
            </p:extLst>
          </p:nvPr>
        </p:nvGraphicFramePr>
        <p:xfrm>
          <a:off x="4766431" y="1519184"/>
          <a:ext cx="6639885" cy="5201175"/>
        </p:xfrm>
        <a:graphic>
          <a:graphicData uri="http://schemas.openxmlformats.org/drawingml/2006/chart">
            <c:chart xmlns:c="http://schemas.openxmlformats.org/drawingml/2006/chart" xmlns:r="http://schemas.openxmlformats.org/officeDocument/2006/relationships" r:id="rId2"/>
          </a:graphicData>
        </a:graphic>
      </p:graphicFrame>
      <p:sp>
        <p:nvSpPr>
          <p:cNvPr id="3" name="Rettangolo 2"/>
          <p:cNvSpPr/>
          <p:nvPr/>
        </p:nvSpPr>
        <p:spPr>
          <a:xfrm>
            <a:off x="2471352" y="1690688"/>
            <a:ext cx="8987481" cy="369332"/>
          </a:xfrm>
          <a:prstGeom prst="rect">
            <a:avLst/>
          </a:prstGeom>
        </p:spPr>
        <p:txBody>
          <a:bodyPr wrap="square">
            <a:spAutoFit/>
          </a:bodyPr>
          <a:lstStyle/>
          <a:p>
            <a:r>
              <a:rPr lang="it-IT" b="1" dirty="0">
                <a:solidFill>
                  <a:srgbClr val="11471D"/>
                </a:solidFill>
              </a:rPr>
              <a:t> Tabella 2</a:t>
            </a:r>
            <a:r>
              <a:rPr lang="it-IT" dirty="0">
                <a:solidFill>
                  <a:srgbClr val="11471D"/>
                </a:solidFill>
              </a:rPr>
              <a:t>                                                                                                        </a:t>
            </a:r>
            <a:r>
              <a:rPr lang="it-IT" b="1" dirty="0">
                <a:solidFill>
                  <a:srgbClr val="11471D"/>
                </a:solidFill>
              </a:rPr>
              <a:t>Grafico 2</a:t>
            </a:r>
            <a:endParaRPr lang="it-IT" dirty="0"/>
          </a:p>
        </p:txBody>
      </p:sp>
    </p:spTree>
    <p:extLst>
      <p:ext uri="{BB962C8B-B14F-4D97-AF65-F5344CB8AC3E}">
        <p14:creationId xmlns:p14="http://schemas.microsoft.com/office/powerpoint/2010/main" val="268523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
            <a:ext cx="12192000" cy="6844632"/>
          </a:xfrm>
          <a:prstGeom prst="rect">
            <a:avLst/>
          </a:prstGeom>
        </p:spPr>
      </p:pic>
    </p:spTree>
    <p:extLst>
      <p:ext uri="{BB962C8B-B14F-4D97-AF65-F5344CB8AC3E}">
        <p14:creationId xmlns:p14="http://schemas.microsoft.com/office/powerpoint/2010/main" val="15001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35209"/>
            <a:ext cx="10241692" cy="1280890"/>
          </a:xfrm>
        </p:spPr>
        <p:txBody>
          <a:bodyPr>
            <a:normAutofit/>
          </a:bodyPr>
          <a:lstStyle/>
          <a:p>
            <a:r>
              <a:rPr lang="it-IT" sz="2400">
                <a:solidFill>
                  <a:schemeClr val="accent6">
                    <a:lumMod val="50000"/>
                  </a:schemeClr>
                </a:solidFill>
                <a:latin typeface="Arial Rounded MT Bold" panose="020F0704030504030204" pitchFamily="34" charset="0"/>
              </a:rPr>
              <a:t>Riflessioni del Gruppo di </a:t>
            </a:r>
            <a:r>
              <a:rPr lang="it-IT" sz="2800">
                <a:solidFill>
                  <a:schemeClr val="accent6">
                    <a:lumMod val="50000"/>
                  </a:schemeClr>
                </a:solidFill>
                <a:latin typeface="Arial Rounded MT Bold" panose="020F0704030504030204" pitchFamily="34" charset="0"/>
              </a:rPr>
              <a:t>Coordinamento</a:t>
            </a:r>
            <a:r>
              <a:rPr lang="it-IT" sz="2400">
                <a:solidFill>
                  <a:schemeClr val="accent6">
                    <a:lumMod val="50000"/>
                  </a:schemeClr>
                </a:solidFill>
                <a:latin typeface="Arial Rounded MT Bold" panose="020F0704030504030204" pitchFamily="34" charset="0"/>
              </a:rPr>
              <a:t> del Protocollo d’Intesa</a:t>
            </a:r>
            <a:endParaRPr lang="it-IT" sz="2400" dirty="0">
              <a:solidFill>
                <a:schemeClr val="accent6">
                  <a:lumMod val="50000"/>
                </a:schemeClr>
              </a:solidFill>
              <a:latin typeface="Arial Rounded MT Bold" panose="020F0704030504030204" pitchFamily="34" charset="0"/>
            </a:endParaRPr>
          </a:p>
        </p:txBody>
      </p:sp>
      <p:sp>
        <p:nvSpPr>
          <p:cNvPr id="3" name="Segnaposto contenuto 2"/>
          <p:cNvSpPr>
            <a:spLocks noGrp="1"/>
          </p:cNvSpPr>
          <p:nvPr>
            <p:ph idx="1"/>
          </p:nvPr>
        </p:nvSpPr>
        <p:spPr/>
        <p:txBody>
          <a:bodyPr>
            <a:normAutofit/>
          </a:bodyPr>
          <a:lstStyle/>
          <a:p>
            <a:pPr marL="0" indent="0" algn="just">
              <a:lnSpc>
                <a:spcPct val="120000"/>
              </a:lnSpc>
              <a:spcBef>
                <a:spcPts val="700"/>
              </a:spcBef>
              <a:buNone/>
            </a:pPr>
            <a:r>
              <a:rPr lang="it-IT" sz="2400" dirty="0"/>
              <a:t>Il </a:t>
            </a:r>
            <a:r>
              <a:rPr lang="it-IT" sz="2400" b="1" dirty="0">
                <a:solidFill>
                  <a:srgbClr val="FF6600"/>
                </a:solidFill>
              </a:rPr>
              <a:t>luogo di lavoro </a:t>
            </a:r>
            <a:r>
              <a:rPr lang="it-IT" sz="2400" dirty="0"/>
              <a:t>è quello in cui le persone trascorrono la maggior parte del proprio tempo da svegli e, per chi lavora al computer e alla scrivania, quello in cui trascorrono il maggior tempo sedute, magari in posizioni non consone.</a:t>
            </a:r>
          </a:p>
          <a:p>
            <a:pPr marL="0" indent="0" algn="just">
              <a:lnSpc>
                <a:spcPct val="120000"/>
              </a:lnSpc>
              <a:spcBef>
                <a:spcPts val="700"/>
              </a:spcBef>
              <a:buNone/>
            </a:pPr>
            <a:r>
              <a:rPr lang="it-IT" sz="2400" dirty="0"/>
              <a:t>La </a:t>
            </a:r>
            <a:r>
              <a:rPr lang="it-IT" sz="2400" b="1" dirty="0">
                <a:solidFill>
                  <a:srgbClr val="FF6600"/>
                </a:solidFill>
              </a:rPr>
              <a:t>sedentarietà</a:t>
            </a:r>
            <a:r>
              <a:rPr lang="it-IT" sz="2400" dirty="0"/>
              <a:t>, uno dei principali fattori di rischio per lo stato di salute.</a:t>
            </a:r>
          </a:p>
          <a:p>
            <a:pPr marL="0" indent="0" algn="just">
              <a:lnSpc>
                <a:spcPct val="120000"/>
              </a:lnSpc>
              <a:spcBef>
                <a:spcPts val="700"/>
              </a:spcBef>
              <a:buNone/>
            </a:pPr>
            <a:r>
              <a:rPr lang="it-IT" sz="2400" dirty="0"/>
              <a:t>Le attività lavorative spesso espongono a </a:t>
            </a:r>
            <a:r>
              <a:rPr lang="it-IT" sz="2400" b="1" dirty="0">
                <a:solidFill>
                  <a:srgbClr val="FF6600"/>
                </a:solidFill>
              </a:rPr>
              <a:t>fattori di rischio </a:t>
            </a:r>
            <a:r>
              <a:rPr lang="it-IT" sz="2400" dirty="0"/>
              <a:t>quali la ripetitività dei gesti e il mantenimento di posture prolungate che, se inadeguate, possono compromettere la salute del lavoratore. </a:t>
            </a:r>
          </a:p>
        </p:txBody>
      </p:sp>
    </p:spTree>
    <p:extLst>
      <p:ext uri="{BB962C8B-B14F-4D97-AF65-F5344CB8AC3E}">
        <p14:creationId xmlns:p14="http://schemas.microsoft.com/office/powerpoint/2010/main" val="4015008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681037"/>
            <a:ext cx="9123374" cy="1060214"/>
          </a:xfrm>
        </p:spPr>
        <p:txBody>
          <a:bodyPr>
            <a:normAutofit fontScale="90000"/>
          </a:bodyPr>
          <a:lstStyle/>
          <a:p>
            <a:r>
              <a:rPr lang="it-IT" sz="3200" dirty="0">
                <a:solidFill>
                  <a:schemeClr val="accent6">
                    <a:lumMod val="50000"/>
                  </a:schemeClr>
                </a:solidFill>
                <a:latin typeface="Arial Rounded MT Bold" panose="020F0704030504030204" pitchFamily="34" charset="0"/>
              </a:rPr>
              <a:t/>
            </a:r>
            <a:br>
              <a:rPr lang="it-IT" sz="3200" dirty="0">
                <a:solidFill>
                  <a:schemeClr val="accent6">
                    <a:lumMod val="50000"/>
                  </a:schemeClr>
                </a:solidFill>
                <a:latin typeface="Arial Rounded MT Bold" panose="020F0704030504030204" pitchFamily="34" charset="0"/>
              </a:rPr>
            </a:br>
            <a:r>
              <a:rPr lang="it-IT" sz="3200" dirty="0">
                <a:solidFill>
                  <a:schemeClr val="accent6">
                    <a:lumMod val="50000"/>
                  </a:schemeClr>
                </a:solidFill>
                <a:latin typeface="Arial Rounded MT Bold" panose="020F0704030504030204" pitchFamily="34" charset="0"/>
              </a:rPr>
              <a:t>Il Corporate Fitness: </a:t>
            </a:r>
            <a:br>
              <a:rPr lang="it-IT" sz="3200" dirty="0">
                <a:solidFill>
                  <a:schemeClr val="accent6">
                    <a:lumMod val="50000"/>
                  </a:schemeClr>
                </a:solidFill>
                <a:latin typeface="Arial Rounded MT Bold" panose="020F0704030504030204" pitchFamily="34" charset="0"/>
              </a:rPr>
            </a:br>
            <a:r>
              <a:rPr lang="it-IT" sz="3200" dirty="0">
                <a:solidFill>
                  <a:schemeClr val="accent6">
                    <a:lumMod val="50000"/>
                  </a:schemeClr>
                </a:solidFill>
                <a:latin typeface="Arial Rounded MT Bold" panose="020F0704030504030204" pitchFamily="34" charset="0"/>
              </a:rPr>
              <a:t/>
            </a:r>
            <a:br>
              <a:rPr lang="it-IT" sz="3200" dirty="0">
                <a:solidFill>
                  <a:schemeClr val="accent6">
                    <a:lumMod val="50000"/>
                  </a:schemeClr>
                </a:solidFill>
                <a:latin typeface="Arial Rounded MT Bold" panose="020F0704030504030204" pitchFamily="34" charset="0"/>
              </a:rPr>
            </a:br>
            <a:r>
              <a:rPr lang="it-IT" sz="2200" dirty="0">
                <a:latin typeface="Arial Rounded MT Bold" panose="020F0704030504030204" pitchFamily="34" charset="0"/>
              </a:rPr>
              <a:t/>
            </a:r>
            <a:br>
              <a:rPr lang="it-IT" sz="2200" dirty="0">
                <a:latin typeface="Arial Rounded MT Bold" panose="020F0704030504030204" pitchFamily="34" charset="0"/>
              </a:rPr>
            </a:br>
            <a:endParaRPr lang="it-IT" sz="2200" dirty="0">
              <a:solidFill>
                <a:schemeClr val="accent6">
                  <a:lumMod val="50000"/>
                </a:schemeClr>
              </a:solidFill>
              <a:latin typeface="Arial Rounded MT Bold" panose="020F0704030504030204" pitchFamily="34" charset="0"/>
            </a:endParaRPr>
          </a:p>
        </p:txBody>
      </p:sp>
      <p:sp>
        <p:nvSpPr>
          <p:cNvPr id="3" name="Segnaposto contenuto 2"/>
          <p:cNvSpPr>
            <a:spLocks noGrp="1"/>
          </p:cNvSpPr>
          <p:nvPr>
            <p:ph idx="1"/>
          </p:nvPr>
        </p:nvSpPr>
        <p:spPr>
          <a:xfrm>
            <a:off x="838200" y="1643975"/>
            <a:ext cx="10515599" cy="4351338"/>
          </a:xfrm>
        </p:spPr>
        <p:txBody>
          <a:bodyPr>
            <a:normAutofit/>
          </a:bodyPr>
          <a:lstStyle/>
          <a:p>
            <a:pPr marL="0" indent="0" algn="just">
              <a:lnSpc>
                <a:spcPct val="130000"/>
              </a:lnSpc>
              <a:spcBef>
                <a:spcPts val="700"/>
              </a:spcBef>
              <a:buNone/>
            </a:pPr>
            <a:r>
              <a:rPr lang="it-IT" sz="2400" dirty="0">
                <a:solidFill>
                  <a:schemeClr val="accent6">
                    <a:lumMod val="50000"/>
                  </a:schemeClr>
                </a:solidFill>
                <a:latin typeface="Arial Rounded MT Bold" panose="020F0704030504030204" pitchFamily="34" charset="0"/>
              </a:rPr>
              <a:t>Una nuova tendenza a livello globale</a:t>
            </a:r>
            <a:endParaRPr lang="it-IT" sz="2200" dirty="0"/>
          </a:p>
          <a:p>
            <a:pPr marL="0" indent="0" algn="just">
              <a:lnSpc>
                <a:spcPct val="130000"/>
              </a:lnSpc>
              <a:spcBef>
                <a:spcPts val="700"/>
              </a:spcBef>
              <a:buNone/>
            </a:pPr>
            <a:r>
              <a:rPr lang="it-IT" sz="2200" dirty="0"/>
              <a:t>Tra le attività mitigative del rischio, l'attività fisica sul posto di lavoro rappresenta una valida strategia il cui scopo principale è contrastare i momenti sedentari lavorativi e prevenire e/o ridurre i dolori muscolo-scheletrici correlati a posture scorrette.</a:t>
            </a:r>
          </a:p>
          <a:p>
            <a:pPr marL="0" indent="0" algn="just">
              <a:lnSpc>
                <a:spcPct val="130000"/>
              </a:lnSpc>
              <a:spcBef>
                <a:spcPts val="700"/>
              </a:spcBef>
              <a:buNone/>
            </a:pPr>
            <a:r>
              <a:rPr lang="it-IT" sz="2200" dirty="0"/>
              <a:t>L’attività fisica svolta nel contesto aziendale ha preso il nome di </a:t>
            </a:r>
            <a:r>
              <a:rPr lang="it-IT" sz="2200" b="1" dirty="0">
                <a:solidFill>
                  <a:srgbClr val="FF6600"/>
                </a:solidFill>
              </a:rPr>
              <a:t>Corporate Fitness</a:t>
            </a:r>
            <a:r>
              <a:rPr lang="it-IT" sz="2200" b="1" dirty="0"/>
              <a:t>.</a:t>
            </a:r>
          </a:p>
          <a:p>
            <a:pPr marL="0" indent="0" algn="just">
              <a:lnSpc>
                <a:spcPct val="130000"/>
              </a:lnSpc>
              <a:spcBef>
                <a:spcPts val="700"/>
              </a:spcBef>
              <a:buNone/>
            </a:pPr>
            <a:r>
              <a:rPr lang="it-IT" sz="2200" dirty="0"/>
              <a:t>L'attività fisica sul posto di lavoro rappresenta una valida strategia il cui scopo principale è di contrastare i momenti sedentari lavorativi e prevenire e/o ridurre i dolori muscolo-scheletrici correlati a posture scorrette.</a:t>
            </a:r>
          </a:p>
          <a:p>
            <a:pPr marL="0" indent="0" algn="just">
              <a:buNone/>
            </a:pPr>
            <a:endParaRPr lang="it-IT" sz="2200" dirty="0"/>
          </a:p>
          <a:p>
            <a:pPr marL="0" indent="0" algn="just">
              <a:buNone/>
            </a:pPr>
            <a:endParaRPr lang="it-IT" sz="2200" dirty="0"/>
          </a:p>
        </p:txBody>
      </p:sp>
      <p:pic>
        <p:nvPicPr>
          <p:cNvPr id="7" name="Immagine 6">
            <a:extLst>
              <a:ext uri="{FF2B5EF4-FFF2-40B4-BE49-F238E27FC236}">
                <a16:creationId xmlns:a16="http://schemas.microsoft.com/office/drawing/2014/main" xmlns="" id="{949FE68B-6654-46AC-9F57-4DCB73A9AE61}"/>
              </a:ext>
            </a:extLst>
          </p:cNvPr>
          <p:cNvPicPr>
            <a:picLocks noChangeAspect="1"/>
          </p:cNvPicPr>
          <p:nvPr/>
        </p:nvPicPr>
        <p:blipFill>
          <a:blip r:embed="rId2"/>
          <a:stretch>
            <a:fillRect/>
          </a:stretch>
        </p:blipFill>
        <p:spPr>
          <a:xfrm>
            <a:off x="5183221" y="151510"/>
            <a:ext cx="6170578" cy="1542645"/>
          </a:xfrm>
          <a:prstGeom prst="rect">
            <a:avLst/>
          </a:prstGeom>
        </p:spPr>
      </p:pic>
    </p:spTree>
    <p:extLst>
      <p:ext uri="{BB962C8B-B14F-4D97-AF65-F5344CB8AC3E}">
        <p14:creationId xmlns:p14="http://schemas.microsoft.com/office/powerpoint/2010/main" val="155522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
            <a:ext cx="12192000" cy="6851316"/>
          </a:xfrm>
          <a:prstGeom prst="rect">
            <a:avLst/>
          </a:prstGeom>
        </p:spPr>
      </p:pic>
    </p:spTree>
    <p:extLst>
      <p:ext uri="{BB962C8B-B14F-4D97-AF65-F5344CB8AC3E}">
        <p14:creationId xmlns:p14="http://schemas.microsoft.com/office/powerpoint/2010/main" val="814497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solidFill>
                  <a:schemeClr val="accent6">
                    <a:lumMod val="50000"/>
                  </a:schemeClr>
                </a:solidFill>
                <a:latin typeface="Arial Rounded MT Bold" panose="020F0704030504030204" pitchFamily="34" charset="0"/>
              </a:rPr>
              <a:t>Obiettivo</a:t>
            </a:r>
            <a:r>
              <a:rPr lang="it-IT" sz="2800" dirty="0">
                <a:latin typeface="Arial Rounded MT Bold" panose="020F0704030504030204" pitchFamily="34" charset="0"/>
              </a:rPr>
              <a:t> </a:t>
            </a:r>
            <a:r>
              <a:rPr lang="it-IT" sz="2800" dirty="0">
                <a:solidFill>
                  <a:schemeClr val="accent6">
                    <a:lumMod val="50000"/>
                  </a:schemeClr>
                </a:solidFill>
                <a:latin typeface="Arial Rounded MT Bold" panose="020F0704030504030204" pitchFamily="34" charset="0"/>
              </a:rPr>
              <a:t>del progetto</a:t>
            </a:r>
          </a:p>
        </p:txBody>
      </p:sp>
      <p:sp>
        <p:nvSpPr>
          <p:cNvPr id="3" name="Segnaposto contenuto 2"/>
          <p:cNvSpPr>
            <a:spLocks noGrp="1"/>
          </p:cNvSpPr>
          <p:nvPr>
            <p:ph idx="1"/>
          </p:nvPr>
        </p:nvSpPr>
        <p:spPr/>
        <p:txBody>
          <a:bodyPr>
            <a:normAutofit/>
          </a:bodyPr>
          <a:lstStyle/>
          <a:p>
            <a:pPr marL="0" indent="0" algn="just">
              <a:lnSpc>
                <a:spcPct val="120000"/>
              </a:lnSpc>
              <a:spcBef>
                <a:spcPts val="700"/>
              </a:spcBef>
              <a:buNone/>
            </a:pPr>
            <a:r>
              <a:rPr lang="it-IT" sz="2200" dirty="0"/>
              <a:t>L’obiettivo principale consiste quindi nel </a:t>
            </a:r>
            <a:r>
              <a:rPr lang="it-IT" sz="2200" b="1" dirty="0">
                <a:solidFill>
                  <a:srgbClr val="FF6600"/>
                </a:solidFill>
              </a:rPr>
              <a:t>costruire buone prassi</a:t>
            </a:r>
            <a:r>
              <a:rPr lang="it-IT" sz="2200" dirty="0"/>
              <a:t>, affinché datori di lavoro, medici competenti e figure coinvolte nella prevenzione possano proporle ai lavoratori, per la tutela della loro salute e, in senso più generale, del benessere aziendale.</a:t>
            </a:r>
          </a:p>
          <a:p>
            <a:pPr marL="0" indent="0" algn="just">
              <a:lnSpc>
                <a:spcPct val="120000"/>
              </a:lnSpc>
              <a:spcBef>
                <a:spcPts val="700"/>
              </a:spcBef>
              <a:buNone/>
            </a:pPr>
            <a:r>
              <a:rPr lang="it-IT" sz="2200" dirty="0"/>
              <a:t>Sebbene ad oggi non risulti attiva alcuna procedura standardizzata relativa a buone pratiche ed attività fisica sul posto di lavoro, è un tema che ci proponiamo diffondere.</a:t>
            </a:r>
          </a:p>
        </p:txBody>
      </p:sp>
    </p:spTree>
    <p:extLst>
      <p:ext uri="{BB962C8B-B14F-4D97-AF65-F5344CB8AC3E}">
        <p14:creationId xmlns:p14="http://schemas.microsoft.com/office/powerpoint/2010/main" val="61006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00062"/>
            <a:ext cx="10515600" cy="1325563"/>
          </a:xfrm>
        </p:spPr>
        <p:txBody>
          <a:bodyPr>
            <a:normAutofit/>
          </a:bodyPr>
          <a:lstStyle/>
          <a:p>
            <a:r>
              <a:rPr lang="it-IT" sz="2800" dirty="0">
                <a:solidFill>
                  <a:srgbClr val="11471D"/>
                </a:solidFill>
                <a:latin typeface="Arial Rounded MT Bold" panose="020F0704030504030204" pitchFamily="34" charset="0"/>
              </a:rPr>
              <a:t>La città come «Bene Comune»</a:t>
            </a:r>
          </a:p>
        </p:txBody>
      </p:sp>
      <p:sp>
        <p:nvSpPr>
          <p:cNvPr id="3" name="Segnaposto contenuto 2"/>
          <p:cNvSpPr>
            <a:spLocks noGrp="1"/>
          </p:cNvSpPr>
          <p:nvPr>
            <p:ph idx="1"/>
          </p:nvPr>
        </p:nvSpPr>
        <p:spPr>
          <a:xfrm>
            <a:off x="838200" y="1952946"/>
            <a:ext cx="10515600" cy="4351338"/>
          </a:xfrm>
        </p:spPr>
        <p:txBody>
          <a:bodyPr/>
          <a:lstStyle/>
          <a:p>
            <a:pPr marL="0" indent="0" algn="just">
              <a:lnSpc>
                <a:spcPct val="120000"/>
              </a:lnSpc>
              <a:spcBef>
                <a:spcPts val="700"/>
              </a:spcBef>
              <a:buNone/>
            </a:pPr>
            <a:r>
              <a:rPr lang="it-IT" dirty="0"/>
              <a:t>Il Comune di Parma ha aderito al protocollo d’Intesa in materia di promozione della salute nelle Città. </a:t>
            </a:r>
          </a:p>
          <a:p>
            <a:pPr marL="0" indent="0" algn="just">
              <a:lnSpc>
                <a:spcPct val="120000"/>
              </a:lnSpc>
              <a:spcBef>
                <a:spcPts val="700"/>
              </a:spcBef>
              <a:buNone/>
            </a:pPr>
            <a:r>
              <a:rPr lang="it-IT" dirty="0"/>
              <a:t>Prima di esporre i punti del Manifesto «La città bene comune» e prendere in esame a che punto è la situazione sul nostro territorio, crediamo sia di utilità riportare il Glossario O.M.S. di Promozione della Salute del 1998 per approfondire il significato dei termini fondamentali della Salute.</a:t>
            </a:r>
          </a:p>
          <a:p>
            <a:endParaRPr lang="it-IT" dirty="0"/>
          </a:p>
        </p:txBody>
      </p:sp>
    </p:spTree>
    <p:extLst>
      <p:ext uri="{BB962C8B-B14F-4D97-AF65-F5344CB8AC3E}">
        <p14:creationId xmlns:p14="http://schemas.microsoft.com/office/powerpoint/2010/main" val="426520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B8BBB71-D2D9-4BFF-AD98-CBCB58591EBC}"/>
              </a:ext>
            </a:extLst>
          </p:cNvPr>
          <p:cNvSpPr>
            <a:spLocks noGrp="1"/>
          </p:cNvSpPr>
          <p:nvPr>
            <p:ph type="title"/>
          </p:nvPr>
        </p:nvSpPr>
        <p:spPr>
          <a:xfrm>
            <a:off x="838200" y="646760"/>
            <a:ext cx="10515600" cy="1182039"/>
          </a:xfrm>
        </p:spPr>
        <p:txBody>
          <a:bodyPr/>
          <a:lstStyle/>
          <a:p>
            <a:r>
              <a:rPr lang="it-IT" sz="2800" dirty="0">
                <a:solidFill>
                  <a:srgbClr val="11471D"/>
                </a:solidFill>
                <a:latin typeface="Arial Rounded MT Bold" panose="020F0704030504030204" pitchFamily="34" charset="0"/>
              </a:rPr>
              <a:t>La salute e i suoi termini fondamentali</a:t>
            </a:r>
            <a:r>
              <a:rPr lang="it-IT" dirty="0"/>
              <a:t/>
            </a:r>
            <a:br>
              <a:rPr lang="it-IT" dirty="0"/>
            </a:br>
            <a:r>
              <a:rPr lang="it-IT" sz="1800" dirty="0">
                <a:solidFill>
                  <a:srgbClr val="11471D"/>
                </a:solidFill>
                <a:latin typeface="Arial Rounded MT Bold" panose="020F0704030504030204" pitchFamily="34" charset="0"/>
              </a:rPr>
              <a:t>Glossario O.M.S. di Promozione della Salute, 1998 </a:t>
            </a:r>
          </a:p>
        </p:txBody>
      </p:sp>
      <p:sp>
        <p:nvSpPr>
          <p:cNvPr id="3" name="Segnaposto contenuto 2">
            <a:extLst>
              <a:ext uri="{FF2B5EF4-FFF2-40B4-BE49-F238E27FC236}">
                <a16:creationId xmlns:a16="http://schemas.microsoft.com/office/drawing/2014/main" xmlns="" id="{CAC1728D-F776-4A6A-8F0A-ED8C017E2BE9}"/>
              </a:ext>
            </a:extLst>
          </p:cNvPr>
          <p:cNvSpPr>
            <a:spLocks noGrp="1"/>
          </p:cNvSpPr>
          <p:nvPr>
            <p:ph idx="1"/>
          </p:nvPr>
        </p:nvSpPr>
        <p:spPr>
          <a:xfrm>
            <a:off x="838200" y="2013995"/>
            <a:ext cx="10515600" cy="4085341"/>
          </a:xfrm>
        </p:spPr>
        <p:txBody>
          <a:bodyPr>
            <a:noAutofit/>
          </a:bodyPr>
          <a:lstStyle/>
          <a:p>
            <a:pPr marL="0" indent="0">
              <a:lnSpc>
                <a:spcPct val="120000"/>
              </a:lnSpc>
              <a:spcBef>
                <a:spcPts val="700"/>
              </a:spcBef>
              <a:buNone/>
            </a:pPr>
            <a:r>
              <a:rPr lang="it-IT" sz="2200" dirty="0"/>
              <a:t>La Costituzione dell’OMS del 1998 ha definito la </a:t>
            </a:r>
            <a:r>
              <a:rPr lang="it-IT" sz="2200" b="1" dirty="0">
                <a:solidFill>
                  <a:srgbClr val="FF6600"/>
                </a:solidFill>
              </a:rPr>
              <a:t>SALUTE</a:t>
            </a:r>
            <a:r>
              <a:rPr lang="it-IT" sz="2200" dirty="0"/>
              <a:t> come:</a:t>
            </a:r>
          </a:p>
          <a:p>
            <a:pPr marL="0" indent="0" algn="just">
              <a:lnSpc>
                <a:spcPct val="120000"/>
              </a:lnSpc>
              <a:spcBef>
                <a:spcPts val="700"/>
              </a:spcBef>
              <a:buNone/>
            </a:pPr>
            <a:r>
              <a:rPr lang="it-IT" sz="2200" dirty="0"/>
              <a:t>Uno stato di completo benessere fisico, sociale e mentale, e non soltanto l’assenza di malattia o di infermità.</a:t>
            </a:r>
          </a:p>
          <a:p>
            <a:pPr marL="0" indent="0" algn="just">
              <a:lnSpc>
                <a:spcPct val="120000"/>
              </a:lnSpc>
              <a:spcBef>
                <a:spcPts val="700"/>
              </a:spcBef>
              <a:buNone/>
            </a:pPr>
            <a:r>
              <a:rPr lang="it-IT" sz="2200" dirty="0"/>
              <a:t>In promozione della salute, la salute viene considerata non tanto una condizione astratta, quanto un mezzo finalizzato ad un obiettivo che, in termini operativi, si può considerare una risorsa che permette alle persone di condurre una vita produttiva sul piano individuale, sociale ed economico.</a:t>
            </a:r>
          </a:p>
          <a:p>
            <a:pPr marL="0" indent="0" algn="just">
              <a:lnSpc>
                <a:spcPct val="120000"/>
              </a:lnSpc>
              <a:spcBef>
                <a:spcPts val="700"/>
              </a:spcBef>
              <a:buNone/>
            </a:pPr>
            <a:r>
              <a:rPr lang="it-IT" sz="2200" dirty="0"/>
              <a:t>La salute è una risorsa per la vita quotidiana e non lo scopo dell’esistenza. Si tratta di un concetto positivo che valorizza le risorse sociali e personali, oltre alle capacità fisiche. </a:t>
            </a:r>
          </a:p>
          <a:p>
            <a:pPr marL="0" indent="0">
              <a:spcBef>
                <a:spcPts val="0"/>
              </a:spcBef>
              <a:buNone/>
            </a:pPr>
            <a:endParaRPr lang="it-IT" sz="1800" dirty="0"/>
          </a:p>
          <a:p>
            <a:pPr marL="0" indent="0">
              <a:spcBef>
                <a:spcPts val="700"/>
              </a:spcBef>
              <a:buNone/>
            </a:pPr>
            <a:endParaRPr lang="it-IT" sz="1800" dirty="0"/>
          </a:p>
          <a:p>
            <a:pPr marL="0" indent="0">
              <a:spcBef>
                <a:spcPts val="700"/>
              </a:spcBef>
              <a:buNone/>
            </a:pPr>
            <a:endParaRPr lang="it-IT" sz="1800" dirty="0"/>
          </a:p>
        </p:txBody>
      </p:sp>
    </p:spTree>
    <p:extLst>
      <p:ext uri="{BB962C8B-B14F-4D97-AF65-F5344CB8AC3E}">
        <p14:creationId xmlns:p14="http://schemas.microsoft.com/office/powerpoint/2010/main" val="29297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902825"/>
            <a:ext cx="10515600" cy="5613721"/>
          </a:xfrm>
        </p:spPr>
        <p:txBody>
          <a:bodyPr>
            <a:normAutofit/>
          </a:bodyPr>
          <a:lstStyle/>
          <a:p>
            <a:pPr marL="0" indent="0">
              <a:lnSpc>
                <a:spcPct val="120000"/>
              </a:lnSpc>
              <a:spcBef>
                <a:spcPts val="700"/>
              </a:spcBef>
              <a:buNone/>
            </a:pPr>
            <a:r>
              <a:rPr lang="it-IT" sz="2000" b="1" dirty="0">
                <a:solidFill>
                  <a:srgbClr val="FF6600"/>
                </a:solidFill>
              </a:rPr>
              <a:t>PROMOZIONE DELLA SALUTE </a:t>
            </a:r>
            <a:r>
              <a:rPr lang="it-IT" sz="2000" dirty="0"/>
              <a:t>(</a:t>
            </a:r>
            <a:r>
              <a:rPr lang="it-IT" sz="2000" dirty="0" err="1"/>
              <a:t>Health</a:t>
            </a:r>
            <a:r>
              <a:rPr lang="it-IT" sz="2000" dirty="0"/>
              <a:t> promotion)</a:t>
            </a:r>
          </a:p>
          <a:p>
            <a:pPr marL="0" indent="0" algn="just">
              <a:lnSpc>
                <a:spcPct val="120000"/>
              </a:lnSpc>
              <a:spcBef>
                <a:spcPts val="700"/>
              </a:spcBef>
              <a:buNone/>
            </a:pPr>
            <a:r>
              <a:rPr lang="it-IT" sz="2000" dirty="0"/>
              <a:t>La promozione della salute è il processo che consente alle persone di esercitare un maggiore controllo sulla propria salute e di migliorarla. Rappresenta un processo sociale e politico globale, che non comprende solo azioni volte a rafforzare le abilità e le capacità dei singoli individui, ma anche azioni volte a modificare le condizioni sociali, ambientali ed economiche, in modo da attenuare il loro impatto sulla salute del singolo e della collettività. </a:t>
            </a:r>
          </a:p>
          <a:p>
            <a:pPr marL="0" indent="0" algn="just">
              <a:lnSpc>
                <a:spcPct val="120000"/>
              </a:lnSpc>
              <a:spcBef>
                <a:spcPts val="700"/>
              </a:spcBef>
              <a:buNone/>
            </a:pPr>
            <a:r>
              <a:rPr lang="it-IT" sz="2000" dirty="0"/>
              <a:t>La promozione della salute è il processo che consente alle persone di esercitare un maggiore controllo sui determinanti di salute e, quindi, di </a:t>
            </a:r>
            <a:r>
              <a:rPr lang="it-IT" sz="2000" b="1" dirty="0"/>
              <a:t>migliorare la propria salute</a:t>
            </a:r>
            <a:r>
              <a:rPr lang="it-IT" sz="2000" dirty="0"/>
              <a:t>. La partecipazione è fondamentale per supportare le azioni di promozione della salute.</a:t>
            </a:r>
          </a:p>
          <a:p>
            <a:pPr marL="0" indent="0">
              <a:spcBef>
                <a:spcPts val="700"/>
              </a:spcBef>
              <a:buNone/>
            </a:pPr>
            <a:endParaRPr lang="it-IT" sz="2000" b="1" dirty="0">
              <a:solidFill>
                <a:srgbClr val="FF6600"/>
              </a:solidFill>
            </a:endParaRPr>
          </a:p>
          <a:p>
            <a:pPr marL="0" indent="0">
              <a:spcBef>
                <a:spcPts val="700"/>
              </a:spcBef>
              <a:buNone/>
            </a:pPr>
            <a:r>
              <a:rPr lang="it-IT" sz="2000" b="1" dirty="0">
                <a:solidFill>
                  <a:srgbClr val="FF6600"/>
                </a:solidFill>
              </a:rPr>
              <a:t>I DETERMINANTI DELLA SALUTE </a:t>
            </a:r>
            <a:r>
              <a:rPr lang="it-IT" sz="2000" dirty="0"/>
              <a:t>(</a:t>
            </a:r>
            <a:r>
              <a:rPr lang="it-IT" sz="2000" dirty="0" err="1"/>
              <a:t>Determinants</a:t>
            </a:r>
            <a:r>
              <a:rPr lang="it-IT" sz="2000" dirty="0"/>
              <a:t> of </a:t>
            </a:r>
            <a:r>
              <a:rPr lang="it-IT" sz="2000" dirty="0" err="1"/>
              <a:t>health</a:t>
            </a:r>
            <a:r>
              <a:rPr lang="it-IT" sz="2000" dirty="0"/>
              <a:t>)</a:t>
            </a:r>
            <a:endParaRPr lang="it-IT" sz="2000" b="1" dirty="0">
              <a:solidFill>
                <a:srgbClr val="FF6600"/>
              </a:solidFill>
            </a:endParaRPr>
          </a:p>
          <a:p>
            <a:pPr marL="0" indent="0">
              <a:lnSpc>
                <a:spcPct val="120000"/>
              </a:lnSpc>
              <a:spcBef>
                <a:spcPts val="700"/>
              </a:spcBef>
              <a:buNone/>
            </a:pPr>
            <a:r>
              <a:rPr lang="it-IT" sz="2000" dirty="0"/>
              <a:t>L’insieme di fattori personali, sociali, economici ed ambientali che determinano lo stato di salute di individui o popolazioni.</a:t>
            </a:r>
          </a:p>
          <a:p>
            <a:pPr marL="0" indent="0">
              <a:lnSpc>
                <a:spcPct val="120000"/>
              </a:lnSpc>
              <a:spcBef>
                <a:spcPts val="700"/>
              </a:spcBef>
              <a:buNone/>
            </a:pPr>
            <a:endParaRPr lang="it-IT" sz="2000" dirty="0"/>
          </a:p>
        </p:txBody>
      </p:sp>
    </p:spTree>
    <p:extLst>
      <p:ext uri="{BB962C8B-B14F-4D97-AF65-F5344CB8AC3E}">
        <p14:creationId xmlns:p14="http://schemas.microsoft.com/office/powerpoint/2010/main" val="351277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16AA79A-3F40-4E58-906F-8227C5D4BA84}"/>
              </a:ext>
            </a:extLst>
          </p:cNvPr>
          <p:cNvSpPr>
            <a:spLocks noGrp="1"/>
          </p:cNvSpPr>
          <p:nvPr>
            <p:ph idx="1"/>
          </p:nvPr>
        </p:nvSpPr>
        <p:spPr>
          <a:xfrm>
            <a:off x="780327" y="423461"/>
            <a:ext cx="10515600" cy="5693703"/>
          </a:xfrm>
        </p:spPr>
        <p:txBody>
          <a:bodyPr>
            <a:noAutofit/>
          </a:bodyPr>
          <a:lstStyle/>
          <a:p>
            <a:pPr marL="0" indent="0" algn="just">
              <a:lnSpc>
                <a:spcPct val="120000"/>
              </a:lnSpc>
              <a:spcBef>
                <a:spcPts val="700"/>
              </a:spcBef>
              <a:buNone/>
            </a:pPr>
            <a:r>
              <a:rPr lang="it-IT" sz="2000" b="1" dirty="0">
                <a:solidFill>
                  <a:srgbClr val="FF6600"/>
                </a:solidFill>
              </a:rPr>
              <a:t>STILE DI VITA </a:t>
            </a:r>
            <a:r>
              <a:rPr lang="it-IT" sz="2000" dirty="0"/>
              <a:t>(stili di vita che favoriscono la salute) (</a:t>
            </a:r>
            <a:r>
              <a:rPr lang="it-IT" sz="2000" dirty="0" err="1"/>
              <a:t>Lifestyle</a:t>
            </a:r>
            <a:r>
              <a:rPr lang="it-IT" sz="2000" dirty="0"/>
              <a:t> – </a:t>
            </a:r>
            <a:r>
              <a:rPr lang="it-IT" sz="2000" dirty="0" err="1"/>
              <a:t>lifestyles</a:t>
            </a:r>
            <a:r>
              <a:rPr lang="it-IT" sz="2000" dirty="0"/>
              <a:t> </a:t>
            </a:r>
            <a:r>
              <a:rPr lang="it-IT" sz="2000" dirty="0" err="1"/>
              <a:t>conducive</a:t>
            </a:r>
            <a:r>
              <a:rPr lang="it-IT" sz="2000" dirty="0"/>
              <a:t> to </a:t>
            </a:r>
            <a:r>
              <a:rPr lang="it-IT" sz="2000" dirty="0" err="1"/>
              <a:t>health</a:t>
            </a:r>
            <a:r>
              <a:rPr lang="it-IT" sz="2000" dirty="0"/>
              <a:t>)</a:t>
            </a:r>
          </a:p>
          <a:p>
            <a:pPr marL="0" indent="0" algn="just">
              <a:lnSpc>
                <a:spcPct val="120000"/>
              </a:lnSpc>
              <a:spcBef>
                <a:spcPts val="700"/>
              </a:spcBef>
              <a:buNone/>
            </a:pPr>
            <a:r>
              <a:rPr lang="it-IT" sz="2000" dirty="0"/>
              <a:t>Lo stile di vita è un modo di vivere basato su modelli di comportamento identificabili, che sono determinati dall’interazione tra le caratteristiche personali dell’individuo, le interazioni sociali e le condizioni di vita socio-economiche e ambientali.</a:t>
            </a:r>
          </a:p>
          <a:p>
            <a:pPr marL="0" indent="0" algn="just">
              <a:lnSpc>
                <a:spcPct val="120000"/>
              </a:lnSpc>
              <a:spcBef>
                <a:spcPts val="700"/>
              </a:spcBef>
              <a:buNone/>
            </a:pPr>
            <a:r>
              <a:rPr lang="it-IT" sz="2000" dirty="0"/>
              <a:t>Questi modelli di comportamento sono continuamente interpretati e messi alla prova in diverse situazioni sociali e pertanto non sono fissi, ma soggetti al cambiamento. Gli </a:t>
            </a:r>
            <a:r>
              <a:rPr lang="it-IT" sz="2000" b="1" dirty="0"/>
              <a:t>stili di vita </a:t>
            </a:r>
            <a:r>
              <a:rPr lang="it-IT" sz="2000" dirty="0"/>
              <a:t>individuali, caratterizzati da modelli di comportamento identificabili, possono avere </a:t>
            </a:r>
            <a:r>
              <a:rPr lang="it-IT" sz="2000" b="1" dirty="0"/>
              <a:t>un profondo effetto sulla salute di un individuo</a:t>
            </a:r>
            <a:r>
              <a:rPr lang="it-IT" sz="2000" dirty="0"/>
              <a:t> o su quella degli altri. Se per migliorare la salute occorre rendere gli individui in grado di modificare i propri stili di vita, occorre agire non solo sulle condizioni individuali ma anche su quelle sociali e di vita, che interagiscono per produrre e mantenere questi modelli di comportamento.</a:t>
            </a:r>
          </a:p>
          <a:p>
            <a:pPr marL="0" indent="0" algn="just">
              <a:lnSpc>
                <a:spcPct val="120000"/>
              </a:lnSpc>
              <a:spcBef>
                <a:spcPts val="700"/>
              </a:spcBef>
              <a:buNone/>
            </a:pPr>
            <a:r>
              <a:rPr lang="it-IT" sz="2000" dirty="0"/>
              <a:t>Tuttavia è importante riconoscere che non esiste uno stile di vita “ottimale” da prescrivere a tutti: la cultura, il reddito, la struttura familiare, l’età, le abilità fisiche, l’ambiente domestico e quello lavorativo rendono certi modi di vivere e certe condizioni di vita più attraenti, attuabili e appropriate. </a:t>
            </a:r>
          </a:p>
          <a:p>
            <a:pPr marL="0" indent="0" algn="just">
              <a:lnSpc>
                <a:spcPct val="100000"/>
              </a:lnSpc>
              <a:spcBef>
                <a:spcPts val="700"/>
              </a:spcBef>
              <a:buNone/>
            </a:pPr>
            <a:endParaRPr lang="it-IT" sz="1500" dirty="0"/>
          </a:p>
          <a:p>
            <a:pPr marL="0" indent="0" algn="just">
              <a:lnSpc>
                <a:spcPct val="100000"/>
              </a:lnSpc>
              <a:spcBef>
                <a:spcPts val="700"/>
              </a:spcBef>
              <a:buNone/>
            </a:pPr>
            <a:endParaRPr lang="it-IT" sz="1500" b="1" dirty="0">
              <a:solidFill>
                <a:srgbClr val="FF6600"/>
              </a:solidFill>
            </a:endParaRPr>
          </a:p>
          <a:p>
            <a:endParaRPr lang="it-IT" sz="1400" dirty="0"/>
          </a:p>
        </p:txBody>
      </p:sp>
      <p:sp>
        <p:nvSpPr>
          <p:cNvPr id="2" name="Rettangolo 1"/>
          <p:cNvSpPr/>
          <p:nvPr/>
        </p:nvSpPr>
        <p:spPr>
          <a:xfrm>
            <a:off x="960699" y="1309189"/>
            <a:ext cx="10058400" cy="2203167"/>
          </a:xfrm>
          <a:prstGeom prst="rect">
            <a:avLst/>
          </a:prstGeom>
        </p:spPr>
        <p:txBody>
          <a:bodyPr wrap="square">
            <a:spAutoFit/>
          </a:bodyPr>
          <a:lstStyle/>
          <a:p>
            <a:pPr algn="just">
              <a:spcBef>
                <a:spcPts val="700"/>
              </a:spcBef>
            </a:pPr>
            <a:endParaRPr lang="it-IT" b="1" dirty="0">
              <a:solidFill>
                <a:srgbClr val="FF6600"/>
              </a:solidFill>
            </a:endParaRPr>
          </a:p>
          <a:p>
            <a:pPr algn="just">
              <a:spcBef>
                <a:spcPts val="700"/>
              </a:spcBef>
            </a:pPr>
            <a:endParaRPr lang="it-IT" b="1" dirty="0">
              <a:solidFill>
                <a:srgbClr val="FF6600"/>
              </a:solidFill>
            </a:endParaRPr>
          </a:p>
          <a:p>
            <a:pPr algn="just">
              <a:spcBef>
                <a:spcPts val="700"/>
              </a:spcBef>
            </a:pPr>
            <a:endParaRPr lang="it-IT" b="1" dirty="0">
              <a:solidFill>
                <a:srgbClr val="FF6600"/>
              </a:solidFill>
            </a:endParaRPr>
          </a:p>
          <a:p>
            <a:pPr algn="just">
              <a:spcBef>
                <a:spcPts val="700"/>
              </a:spcBef>
            </a:pPr>
            <a:endParaRPr lang="it-IT" b="1" dirty="0">
              <a:solidFill>
                <a:srgbClr val="FF6600"/>
              </a:solidFill>
            </a:endParaRPr>
          </a:p>
          <a:p>
            <a:pPr algn="just">
              <a:spcBef>
                <a:spcPts val="700"/>
              </a:spcBef>
            </a:pPr>
            <a:endParaRPr lang="it-IT" b="1" dirty="0">
              <a:solidFill>
                <a:srgbClr val="FF6600"/>
              </a:solidFill>
            </a:endParaRPr>
          </a:p>
          <a:p>
            <a:pPr algn="just">
              <a:spcBef>
                <a:spcPts val="700"/>
              </a:spcBef>
            </a:pPr>
            <a:endParaRPr lang="it-IT" b="1" dirty="0">
              <a:solidFill>
                <a:srgbClr val="FF6600"/>
              </a:solidFill>
            </a:endParaRPr>
          </a:p>
        </p:txBody>
      </p:sp>
    </p:spTree>
    <p:extLst>
      <p:ext uri="{BB962C8B-B14F-4D97-AF65-F5344CB8AC3E}">
        <p14:creationId xmlns:p14="http://schemas.microsoft.com/office/powerpoint/2010/main" val="428704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41722"/>
            <a:ext cx="10515600" cy="5135241"/>
          </a:xfrm>
        </p:spPr>
        <p:txBody>
          <a:bodyPr>
            <a:normAutofit/>
          </a:bodyPr>
          <a:lstStyle/>
          <a:p>
            <a:pPr marL="0" indent="0" algn="just">
              <a:lnSpc>
                <a:spcPct val="120000"/>
              </a:lnSpc>
              <a:spcBef>
                <a:spcPts val="700"/>
              </a:spcBef>
              <a:buNone/>
            </a:pPr>
            <a:r>
              <a:rPr lang="it-IT" sz="2000" b="1" dirty="0">
                <a:solidFill>
                  <a:srgbClr val="FF6600"/>
                </a:solidFill>
              </a:rPr>
              <a:t>QUALITÀ DELLA VITA </a:t>
            </a:r>
            <a:r>
              <a:rPr lang="it-IT" sz="2000" dirty="0"/>
              <a:t>(</a:t>
            </a:r>
            <a:r>
              <a:rPr lang="it-IT" sz="2000" dirty="0" err="1"/>
              <a:t>Quality</a:t>
            </a:r>
            <a:r>
              <a:rPr lang="it-IT" sz="2000" dirty="0"/>
              <a:t> of life)</a:t>
            </a:r>
          </a:p>
          <a:p>
            <a:pPr marL="0" indent="0" algn="just">
              <a:lnSpc>
                <a:spcPct val="120000"/>
              </a:lnSpc>
              <a:spcBef>
                <a:spcPts val="700"/>
              </a:spcBef>
              <a:buNone/>
            </a:pPr>
            <a:r>
              <a:rPr lang="it-IT" sz="2000" dirty="0"/>
              <a:t>Con qualità della vita si intendono le percezioni che gli individui hanno della propria collocazione nella vita in relazione al contesto culturale e al sistema di valori in cui vivono e rispetto ai propri obiettivi, aspettative, standard e interessi. Si tratta di un concetto molto ampio che ricomprende, in modo complesso, lo stato di salute fisico e psicologico di ogni singolo individuo, il livello di indipendenza, le relazioni sociali, le credenze personali e il rapporto con le caratteristiche salienti dell’ambiente. </a:t>
            </a:r>
          </a:p>
          <a:p>
            <a:pPr marL="0" indent="0" algn="just">
              <a:lnSpc>
                <a:spcPct val="120000"/>
              </a:lnSpc>
              <a:spcBef>
                <a:spcPts val="700"/>
              </a:spcBef>
              <a:buNone/>
            </a:pPr>
            <a:r>
              <a:rPr lang="it-IT" sz="2000" b="1" dirty="0">
                <a:solidFill>
                  <a:srgbClr val="FF6600"/>
                </a:solidFill>
              </a:rPr>
              <a:t>COMPORTAMENTO A RISCHIO </a:t>
            </a:r>
            <a:r>
              <a:rPr lang="it-IT" sz="2000" dirty="0"/>
              <a:t>(</a:t>
            </a:r>
            <a:r>
              <a:rPr lang="it-IT" sz="2000" dirty="0" err="1"/>
              <a:t>Risk</a:t>
            </a:r>
            <a:r>
              <a:rPr lang="it-IT" sz="2000" dirty="0"/>
              <a:t> </a:t>
            </a:r>
            <a:r>
              <a:rPr lang="it-IT" sz="2000" dirty="0" err="1"/>
              <a:t>behaviour</a:t>
            </a:r>
            <a:r>
              <a:rPr lang="it-IT" sz="2000" dirty="0"/>
              <a:t>)</a:t>
            </a:r>
          </a:p>
          <a:p>
            <a:pPr marL="0" indent="0" algn="just">
              <a:lnSpc>
                <a:spcPct val="120000"/>
              </a:lnSpc>
              <a:spcBef>
                <a:spcPts val="700"/>
              </a:spcBef>
              <a:buNone/>
            </a:pPr>
            <a:r>
              <a:rPr lang="it-IT" sz="2000" dirty="0"/>
              <a:t>Forme specifiche di comportamento per le quali è dimostrata l’associazione con una maggiore suscettibilità ad una determinata malattia o disturbo. </a:t>
            </a:r>
          </a:p>
        </p:txBody>
      </p:sp>
    </p:spTree>
    <p:extLst>
      <p:ext uri="{BB962C8B-B14F-4D97-AF65-F5344CB8AC3E}">
        <p14:creationId xmlns:p14="http://schemas.microsoft.com/office/powerpoint/2010/main" val="292714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E46414B-5F18-4355-B6B8-780388D7C3CC}"/>
              </a:ext>
            </a:extLst>
          </p:cNvPr>
          <p:cNvSpPr>
            <a:spLocks noGrp="1"/>
          </p:cNvSpPr>
          <p:nvPr>
            <p:ph type="title"/>
          </p:nvPr>
        </p:nvSpPr>
        <p:spPr/>
        <p:txBody>
          <a:bodyPr>
            <a:normAutofit/>
          </a:bodyPr>
          <a:lstStyle/>
          <a:p>
            <a:r>
              <a:rPr lang="it-IT" sz="2800" dirty="0">
                <a:solidFill>
                  <a:srgbClr val="11471D"/>
                </a:solidFill>
                <a:latin typeface="Arial Rounded MT Bold" panose="020F0704030504030204" pitchFamily="34" charset="0"/>
              </a:rPr>
              <a:t>Il Manifesto </a:t>
            </a:r>
            <a:br>
              <a:rPr lang="it-IT" sz="2800" dirty="0">
                <a:solidFill>
                  <a:srgbClr val="11471D"/>
                </a:solidFill>
                <a:latin typeface="Arial Rounded MT Bold" panose="020F0704030504030204" pitchFamily="34" charset="0"/>
              </a:rPr>
            </a:br>
            <a:r>
              <a:rPr lang="it-IT" sz="2800" dirty="0">
                <a:solidFill>
                  <a:srgbClr val="11471D"/>
                </a:solidFill>
                <a:latin typeface="Arial Rounded MT Bold" panose="020F0704030504030204" pitchFamily="34" charset="0"/>
              </a:rPr>
              <a:t>«La salute nelle città: bene comune» </a:t>
            </a:r>
          </a:p>
        </p:txBody>
      </p:sp>
      <p:sp>
        <p:nvSpPr>
          <p:cNvPr id="3" name="Segnaposto contenuto 2">
            <a:extLst>
              <a:ext uri="{FF2B5EF4-FFF2-40B4-BE49-F238E27FC236}">
                <a16:creationId xmlns:a16="http://schemas.microsoft.com/office/drawing/2014/main" xmlns="" id="{6F44022D-C2ED-489E-A7E3-830495E251AD}"/>
              </a:ext>
            </a:extLst>
          </p:cNvPr>
          <p:cNvSpPr>
            <a:spLocks noGrp="1"/>
          </p:cNvSpPr>
          <p:nvPr>
            <p:ph idx="1"/>
          </p:nvPr>
        </p:nvSpPr>
        <p:spPr>
          <a:xfrm>
            <a:off x="838200" y="1690688"/>
            <a:ext cx="10515600" cy="4894937"/>
          </a:xfrm>
        </p:spPr>
        <p:txBody>
          <a:bodyPr>
            <a:normAutofit fontScale="47500" lnSpcReduction="20000"/>
          </a:bodyPr>
          <a:lstStyle/>
          <a:p>
            <a:pPr marL="0" indent="0" algn="just">
              <a:lnSpc>
                <a:spcPct val="120000"/>
              </a:lnSpc>
              <a:spcBef>
                <a:spcPts val="700"/>
              </a:spcBef>
              <a:buNone/>
            </a:pPr>
            <a:r>
              <a:rPr lang="it-IT" sz="4600" dirty="0"/>
              <a:t>I 10 punti chiave che possono guidare le città a studiare ed approfondire i </a:t>
            </a:r>
            <a:r>
              <a:rPr lang="it-IT" sz="4600" b="1" dirty="0">
                <a:solidFill>
                  <a:srgbClr val="FF6600"/>
                </a:solidFill>
              </a:rPr>
              <a:t>determinanti della salute </a:t>
            </a:r>
            <a:r>
              <a:rPr lang="it-IT" sz="4600" dirty="0"/>
              <a:t>nei propri contesti urbani e a fare leva su di essi per escogitare strategie per migliorare gli stili di vita e lo stato di salute del cittadino sono:</a:t>
            </a:r>
          </a:p>
          <a:p>
            <a:pPr marL="226800" indent="-226800" algn="just">
              <a:lnSpc>
                <a:spcPct val="120000"/>
              </a:lnSpc>
              <a:spcBef>
                <a:spcPts val="700"/>
              </a:spcBef>
              <a:buFont typeface="+mj-lt"/>
              <a:buAutoNum type="arabicPeriod"/>
            </a:pPr>
            <a:r>
              <a:rPr lang="it-IT" sz="4600" dirty="0"/>
              <a:t> ogni cittadino ha diritto ad una vita sana ed integrata nel proprio contesto urbano. Bisogna rendere la salute dei cittadini il fulcro di tutte le politiche urbane;</a:t>
            </a:r>
          </a:p>
          <a:p>
            <a:pPr marL="216000" indent="-216000" algn="just">
              <a:lnSpc>
                <a:spcPct val="120000"/>
              </a:lnSpc>
              <a:spcBef>
                <a:spcPts val="700"/>
              </a:spcBef>
              <a:buFont typeface="+mj-lt"/>
              <a:buAutoNum type="arabicPeriod"/>
            </a:pPr>
            <a:r>
              <a:rPr lang="it-IT" sz="4600" dirty="0"/>
              <a:t> assicurare un alto livello di alfabetizzazione e di accessibilità all’informazione sanitaria per tutti i cittadini, aumentando il grado di autoconsapevolezza;</a:t>
            </a:r>
          </a:p>
          <a:p>
            <a:pPr marL="216000" indent="-216000" algn="just">
              <a:lnSpc>
                <a:spcPct val="120000"/>
              </a:lnSpc>
              <a:spcBef>
                <a:spcPts val="700"/>
              </a:spcBef>
              <a:buFont typeface="+mj-lt"/>
              <a:buAutoNum type="arabicPeriod"/>
            </a:pPr>
            <a:r>
              <a:rPr lang="it-IT" sz="4600" dirty="0"/>
              <a:t> inserire l’educazione sanitaria in tutti i programmi scolastici, con particolare riferimento ai rischi per la salute nel contesto urbano;</a:t>
            </a:r>
          </a:p>
          <a:p>
            <a:pPr marL="216000" indent="-216000" algn="just">
              <a:lnSpc>
                <a:spcPct val="120000"/>
              </a:lnSpc>
              <a:spcBef>
                <a:spcPts val="700"/>
              </a:spcBef>
              <a:buFont typeface="+mj-lt"/>
              <a:buAutoNum type="arabicPeriod"/>
            </a:pPr>
            <a:r>
              <a:rPr lang="it-IT" sz="4600" dirty="0"/>
              <a:t> incoraggiare stili di vita sani nei luoghi di lavoro, nelle grandi comunità e nelle famiglie;</a:t>
            </a:r>
          </a:p>
          <a:p>
            <a:pPr marL="216000" indent="-216000" algn="just">
              <a:lnSpc>
                <a:spcPct val="120000"/>
              </a:lnSpc>
              <a:spcBef>
                <a:spcPts val="700"/>
              </a:spcBef>
              <a:buFont typeface="+mj-lt"/>
              <a:buAutoNum type="arabicPeriod"/>
            </a:pPr>
            <a:r>
              <a:rPr lang="it-IT" sz="4600" dirty="0"/>
              <a:t> promuovere una cultura alimentare appropriata attraverso programmi dietetici mirati, prevenendo l’obesità;</a:t>
            </a:r>
          </a:p>
          <a:p>
            <a:pPr marL="0" indent="0">
              <a:buNone/>
            </a:pPr>
            <a:endParaRPr lang="it-IT" dirty="0"/>
          </a:p>
        </p:txBody>
      </p:sp>
    </p:spTree>
    <p:extLst>
      <p:ext uri="{BB962C8B-B14F-4D97-AF65-F5344CB8AC3E}">
        <p14:creationId xmlns:p14="http://schemas.microsoft.com/office/powerpoint/2010/main" val="28189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1266" y="1041400"/>
            <a:ext cx="10515600" cy="4974696"/>
          </a:xfrm>
        </p:spPr>
        <p:txBody>
          <a:bodyPr>
            <a:normAutofit fontScale="92500" lnSpcReduction="10000"/>
          </a:bodyPr>
          <a:lstStyle/>
          <a:p>
            <a:pPr marL="237600" indent="-226800" algn="just">
              <a:lnSpc>
                <a:spcPct val="120000"/>
              </a:lnSpc>
              <a:spcBef>
                <a:spcPts val="700"/>
              </a:spcBef>
              <a:buNone/>
            </a:pPr>
            <a:r>
              <a:rPr lang="it-IT" sz="2400" dirty="0"/>
              <a:t>6.</a:t>
            </a:r>
            <a:r>
              <a:rPr lang="it-IT" dirty="0"/>
              <a:t> </a:t>
            </a:r>
            <a:r>
              <a:rPr lang="it-IT" sz="2400" dirty="0"/>
              <a:t>ampliare e migliorare l’accesso alle pratiche sportive e motorie per tutti i cittadini, favorendo lo sviluppo psicofisico dei giovani e l’invecchiamento attivo;</a:t>
            </a:r>
          </a:p>
          <a:p>
            <a:pPr marL="226800" indent="-226800" algn="just">
              <a:lnSpc>
                <a:spcPct val="120000"/>
              </a:lnSpc>
              <a:spcBef>
                <a:spcPts val="700"/>
              </a:spcBef>
              <a:buNone/>
            </a:pPr>
            <a:r>
              <a:rPr lang="it-IT" sz="2400" dirty="0"/>
              <a:t>7. sviluppare politiche locali di trasporto urbano orientate alla sostenibilità ambientale e alla  creazione di una vita salutare;</a:t>
            </a:r>
          </a:p>
          <a:p>
            <a:pPr marL="226800" indent="-226800" algn="just">
              <a:lnSpc>
                <a:spcPct val="120000"/>
              </a:lnSpc>
              <a:spcBef>
                <a:spcPts val="700"/>
              </a:spcBef>
              <a:buNone/>
            </a:pPr>
            <a:r>
              <a:rPr lang="it-IT" sz="2400" dirty="0"/>
              <a:t>8. creare iniziative locali per promuovere l’adesione dei cittadini ai programmi di prevenzione primaria, con particolare riferimento alle malattie croniche, trasmissibili e non trasmissibili;</a:t>
            </a:r>
          </a:p>
          <a:p>
            <a:pPr marL="226800" indent="-226800" algn="just">
              <a:lnSpc>
                <a:spcPct val="120000"/>
              </a:lnSpc>
              <a:spcBef>
                <a:spcPts val="700"/>
              </a:spcBef>
              <a:buNone/>
            </a:pPr>
            <a:r>
              <a:rPr lang="it-IT" sz="2400" dirty="0"/>
              <a:t>9. considerare la salute delle fasce più deboli e a rischio quale priorità per l’inclusione sociale nel contesto urbano;</a:t>
            </a:r>
          </a:p>
          <a:p>
            <a:pPr marL="226800" indent="-226800" algn="just">
              <a:lnSpc>
                <a:spcPct val="120000"/>
              </a:lnSpc>
              <a:spcBef>
                <a:spcPts val="700"/>
              </a:spcBef>
              <a:buNone/>
            </a:pPr>
            <a:r>
              <a:rPr lang="it-IT" sz="2400" dirty="0"/>
              <a:t>10. studiare e monitorare a livello urbano i determinanti della salute dei cittadini, attraverso una forte alleanza tra Comuni, Università, Aziende sanitarie, Centri di ricerca, industria e professionisti.</a:t>
            </a:r>
          </a:p>
        </p:txBody>
      </p:sp>
    </p:spTree>
    <p:extLst>
      <p:ext uri="{BB962C8B-B14F-4D97-AF65-F5344CB8AC3E}">
        <p14:creationId xmlns:p14="http://schemas.microsoft.com/office/powerpoint/2010/main" val="264676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616294-0E17-4D7A-B28D-9C7A223F68B4}"/>
              </a:ext>
            </a:extLst>
          </p:cNvPr>
          <p:cNvSpPr>
            <a:spLocks noGrp="1"/>
          </p:cNvSpPr>
          <p:nvPr>
            <p:ph type="title"/>
          </p:nvPr>
        </p:nvSpPr>
        <p:spPr/>
        <p:txBody>
          <a:bodyPr>
            <a:normAutofit/>
          </a:bodyPr>
          <a:lstStyle/>
          <a:p>
            <a:r>
              <a:rPr lang="it-IT" sz="2800" b="1" dirty="0">
                <a:solidFill>
                  <a:srgbClr val="11471D"/>
                </a:solidFill>
                <a:latin typeface="Arial Rounded MT Bold" panose="020F0704030504030204" pitchFamily="34" charset="0"/>
              </a:rPr>
              <a:t>La situazione sul territorio di Parma</a:t>
            </a:r>
            <a:br>
              <a:rPr lang="it-IT" sz="2800" b="1" dirty="0">
                <a:solidFill>
                  <a:srgbClr val="11471D"/>
                </a:solidFill>
                <a:latin typeface="Arial Rounded MT Bold" panose="020F0704030504030204" pitchFamily="34" charset="0"/>
              </a:rPr>
            </a:br>
            <a:r>
              <a:rPr lang="it-IT" sz="1800" b="1" dirty="0">
                <a:solidFill>
                  <a:srgbClr val="11471D"/>
                </a:solidFill>
                <a:latin typeface="Arial Rounded MT Bold" panose="020F0704030504030204" pitchFamily="34" charset="0"/>
              </a:rPr>
              <a:t>Progetti e servizi rispondenti ai punti del Manifesto</a:t>
            </a:r>
          </a:p>
        </p:txBody>
      </p:sp>
      <p:sp>
        <p:nvSpPr>
          <p:cNvPr id="3" name="Segnaposto contenuto 2">
            <a:extLst>
              <a:ext uri="{FF2B5EF4-FFF2-40B4-BE49-F238E27FC236}">
                <a16:creationId xmlns:a16="http://schemas.microsoft.com/office/drawing/2014/main" xmlns="" id="{86C7A51B-3B8A-4D87-B942-2C035D9A70B8}"/>
              </a:ext>
            </a:extLst>
          </p:cNvPr>
          <p:cNvSpPr>
            <a:spLocks noGrp="1"/>
          </p:cNvSpPr>
          <p:nvPr>
            <p:ph idx="1"/>
          </p:nvPr>
        </p:nvSpPr>
        <p:spPr>
          <a:xfrm>
            <a:off x="838200" y="1771785"/>
            <a:ext cx="10515600" cy="4667250"/>
          </a:xfrm>
        </p:spPr>
        <p:txBody>
          <a:bodyPr>
            <a:normAutofit/>
          </a:bodyPr>
          <a:lstStyle/>
          <a:p>
            <a:pPr marL="0" indent="0" algn="just">
              <a:lnSpc>
                <a:spcPct val="120000"/>
              </a:lnSpc>
              <a:spcBef>
                <a:spcPts val="700"/>
              </a:spcBef>
              <a:buNone/>
            </a:pPr>
            <a:r>
              <a:rPr lang="it-IT" sz="2200" dirty="0"/>
              <a:t>I progetti/servizi/interventi promossi sul territorio sono </a:t>
            </a:r>
            <a:r>
              <a:rPr lang="it-IT" sz="2200" b="1" dirty="0"/>
              <a:t>91</a:t>
            </a:r>
            <a:r>
              <a:rPr lang="it-IT" sz="2200" dirty="0"/>
              <a:t>, di questi sono stati individuati sia i destinatari che i punti del Manifesto al quale rispondono.</a:t>
            </a:r>
          </a:p>
          <a:p>
            <a:pPr marL="0" indent="0" algn="just">
              <a:lnSpc>
                <a:spcPct val="120000"/>
              </a:lnSpc>
              <a:spcBef>
                <a:spcPts val="700"/>
              </a:spcBef>
              <a:buNone/>
            </a:pPr>
            <a:r>
              <a:rPr lang="it-IT" sz="2200" dirty="0"/>
              <a:t>Dalle tabelle e dai grafici sotto riportati si evince che sono più numerosi gli interventi che riguardano i </a:t>
            </a:r>
            <a:r>
              <a:rPr lang="it-IT" sz="2200" b="1" dirty="0">
                <a:solidFill>
                  <a:srgbClr val="FF6600"/>
                </a:solidFill>
              </a:rPr>
              <a:t>bambini</a:t>
            </a:r>
            <a:r>
              <a:rPr lang="it-IT" sz="2200" dirty="0">
                <a:solidFill>
                  <a:srgbClr val="FF0000"/>
                </a:solidFill>
              </a:rPr>
              <a:t> </a:t>
            </a:r>
            <a:r>
              <a:rPr lang="it-IT" sz="2200" dirty="0"/>
              <a:t>ed i </a:t>
            </a:r>
            <a:r>
              <a:rPr lang="it-IT" sz="2200" b="1" dirty="0">
                <a:solidFill>
                  <a:srgbClr val="FF6600"/>
                </a:solidFill>
              </a:rPr>
              <a:t>giovani</a:t>
            </a:r>
            <a:r>
              <a:rPr lang="it-IT" sz="2200" dirty="0">
                <a:solidFill>
                  <a:srgbClr val="FF0000"/>
                </a:solidFill>
              </a:rPr>
              <a:t> </a:t>
            </a:r>
            <a:r>
              <a:rPr lang="it-IT" sz="2200" dirty="0"/>
              <a:t>e che si concentrano maggiormente su </a:t>
            </a:r>
            <a:r>
              <a:rPr lang="it-IT" sz="2200" b="1" dirty="0">
                <a:solidFill>
                  <a:srgbClr val="FF6600"/>
                </a:solidFill>
              </a:rPr>
              <a:t>prevenzione</a:t>
            </a:r>
            <a:r>
              <a:rPr lang="it-IT" sz="2200" dirty="0"/>
              <a:t> ed </a:t>
            </a:r>
            <a:r>
              <a:rPr lang="it-IT" sz="2200" b="1" dirty="0">
                <a:solidFill>
                  <a:srgbClr val="FF6600"/>
                </a:solidFill>
              </a:rPr>
              <a:t>educazione alla salute</a:t>
            </a:r>
            <a:r>
              <a:rPr lang="it-IT" sz="2200" dirty="0"/>
              <a:t>, oltre che sulla salute intesa in senso lato come condizione di benessere. </a:t>
            </a:r>
          </a:p>
          <a:p>
            <a:pPr marL="0" indent="0" algn="just">
              <a:lnSpc>
                <a:spcPct val="120000"/>
              </a:lnSpc>
              <a:spcBef>
                <a:spcPts val="700"/>
              </a:spcBef>
              <a:buNone/>
            </a:pPr>
            <a:r>
              <a:rPr lang="it-IT" sz="2200" dirty="0"/>
              <a:t>Molti dei progetti individuati sono capisaldi del territorio avviati da molti anni.</a:t>
            </a:r>
          </a:p>
          <a:p>
            <a:pPr marL="0" indent="0" algn="just">
              <a:lnSpc>
                <a:spcPct val="120000"/>
              </a:lnSpc>
              <a:spcBef>
                <a:spcPts val="700"/>
              </a:spcBef>
              <a:buNone/>
            </a:pPr>
            <a:r>
              <a:rPr lang="it-IT" sz="2200" dirty="0"/>
              <a:t>Un esempio ben noto è il progetto GIOCAMPUS.</a:t>
            </a:r>
          </a:p>
          <a:p>
            <a:pPr marL="0" indent="0">
              <a:lnSpc>
                <a:spcPct val="100000"/>
              </a:lnSpc>
              <a:spcBef>
                <a:spcPts val="700"/>
              </a:spcBef>
              <a:buNone/>
            </a:pPr>
            <a:endParaRPr lang="it-IT" sz="1600" dirty="0"/>
          </a:p>
          <a:p>
            <a:pPr marL="0" indent="0">
              <a:lnSpc>
                <a:spcPct val="100000"/>
              </a:lnSpc>
              <a:spcBef>
                <a:spcPts val="700"/>
              </a:spcBef>
              <a:buNone/>
            </a:pPr>
            <a:endParaRPr lang="it-IT" sz="1600" dirty="0"/>
          </a:p>
          <a:p>
            <a:pPr marL="0" indent="0">
              <a:buNone/>
            </a:pPr>
            <a:endParaRPr lang="it-IT" sz="1600" b="1" dirty="0"/>
          </a:p>
        </p:txBody>
      </p:sp>
    </p:spTree>
    <p:extLst>
      <p:ext uri="{BB962C8B-B14F-4D97-AF65-F5344CB8AC3E}">
        <p14:creationId xmlns:p14="http://schemas.microsoft.com/office/powerpoint/2010/main" val="13254688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F540583B1DC19438259D459EBB948BE" ma:contentTypeVersion="14" ma:contentTypeDescription="Creare un nuovo documento." ma:contentTypeScope="" ma:versionID="9c7c661e1b846345b4c2a36970fefe9f">
  <xsd:schema xmlns:xsd="http://www.w3.org/2001/XMLSchema" xmlns:xs="http://www.w3.org/2001/XMLSchema" xmlns:p="http://schemas.microsoft.com/office/2006/metadata/properties" xmlns:ns3="9e954568-db1c-4fc2-8921-4f1952cb601a" xmlns:ns4="d89405d8-f7c8-4f31-82e2-b18e7e947603" targetNamespace="http://schemas.microsoft.com/office/2006/metadata/properties" ma:root="true" ma:fieldsID="ac274442ed0711b65f86541a492306b7" ns3:_="" ns4:_="">
    <xsd:import namespace="9e954568-db1c-4fc2-8921-4f1952cb601a"/>
    <xsd:import namespace="d89405d8-f7c8-4f31-82e2-b18e7e94760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954568-db1c-4fc2-8921-4f1952cb60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9405d8-f7c8-4f31-82e2-b18e7e947603"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8D6F18-076B-4A01-951D-979412658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954568-db1c-4fc2-8921-4f1952cb601a"/>
    <ds:schemaRef ds:uri="d89405d8-f7c8-4f31-82e2-b18e7e9476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325475-6B01-45D2-BA1D-49F6EFD6816B}">
  <ds:schemaRefs>
    <ds:schemaRef ds:uri="d89405d8-f7c8-4f31-82e2-b18e7e947603"/>
    <ds:schemaRef ds:uri="http://www.w3.org/XML/1998/namespace"/>
    <ds:schemaRef ds:uri="http://purl.org/dc/terms/"/>
    <ds:schemaRef ds:uri="http://schemas.microsoft.com/office/2006/documentManagement/types"/>
    <ds:schemaRef ds:uri="http://schemas.microsoft.com/office/2006/metadata/properties"/>
    <ds:schemaRef ds:uri="9e954568-db1c-4fc2-8921-4f1952cb601a"/>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303C2F8E-A8C7-4141-B138-A58545FD92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3021</TotalTime>
  <Words>1680</Words>
  <Application>Microsoft Office PowerPoint</Application>
  <PresentationFormat>Widescreen</PresentationFormat>
  <Paragraphs>134</Paragraphs>
  <Slides>19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Arial Rounded MT Bold</vt:lpstr>
      <vt:lpstr>Calibri</vt:lpstr>
      <vt:lpstr>Calibri Light</vt:lpstr>
      <vt:lpstr>Tema di Office</vt:lpstr>
      <vt:lpstr>Presentazione standard di PowerPoint</vt:lpstr>
      <vt:lpstr>La città come «Bene Comune»</vt:lpstr>
      <vt:lpstr>La salute e i suoi termini fondamentali Glossario O.M.S. di Promozione della Salute, 1998 </vt:lpstr>
      <vt:lpstr>Presentazione standard di PowerPoint</vt:lpstr>
      <vt:lpstr>Presentazione standard di PowerPoint</vt:lpstr>
      <vt:lpstr>Presentazione standard di PowerPoint</vt:lpstr>
      <vt:lpstr>Il Manifesto  «La salute nelle città: bene comune» </vt:lpstr>
      <vt:lpstr>Presentazione standard di PowerPoint</vt:lpstr>
      <vt:lpstr>La situazione sul territorio di Parma Progetti e servizi rispondenti ai punti del Manifesto</vt:lpstr>
      <vt:lpstr>Il Progetto GIOCAMPUS</vt:lpstr>
      <vt:lpstr>Presentazione standard di PowerPoint</vt:lpstr>
      <vt:lpstr>Presentazione standard di PowerPoint</vt:lpstr>
      <vt:lpstr>1. Destinatari dei progetti attivati</vt:lpstr>
      <vt:lpstr>2. Punti del Manifesto trattati</vt:lpstr>
      <vt:lpstr>Presentazione standard di PowerPoint</vt:lpstr>
      <vt:lpstr>Riflessioni del Gruppo di Coordinamento del Protocollo d’Intesa</vt:lpstr>
      <vt:lpstr> Il Corporate Fitness:    </vt:lpstr>
      <vt:lpstr>Presentazione standard di PowerPoint</vt:lpstr>
      <vt:lpstr>Obiettivo del progetto</vt:lpstr>
    </vt:vector>
  </TitlesOfParts>
  <Company>Comune di Parma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PROTOCOLO D’INTESA IN MATERIA DI PROMOZIONE DELLA SALUTE NELLA CITTA’</dc:title>
  <dc:creator>Diegoli Barbara</dc:creator>
  <cp:lastModifiedBy>Cabassi Chiara</cp:lastModifiedBy>
  <cp:revision>108</cp:revision>
  <dcterms:created xsi:type="dcterms:W3CDTF">2021-08-31T08:53:33Z</dcterms:created>
  <dcterms:modified xsi:type="dcterms:W3CDTF">2022-04-22T11:40:36Z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0x010100EF540583B1DC19438259D459EBB948BE</vt:lpwstr>
  </property>
</Properties>
</file>